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781" r:id="rId5"/>
    <p:sldMasterId id="2147493798" r:id="rId6"/>
    <p:sldMasterId id="2147493811" r:id="rId7"/>
    <p:sldMasterId id="2147493822" r:id="rId8"/>
    <p:sldMasterId id="2147493836" r:id="rId9"/>
    <p:sldMasterId id="2147493844" r:id="rId10"/>
    <p:sldMasterId id="2147493860" r:id="rId11"/>
  </p:sldMasterIdLst>
  <p:notesMasterIdLst>
    <p:notesMasterId r:id="rId116"/>
  </p:notesMasterIdLst>
  <p:handoutMasterIdLst>
    <p:handoutMasterId r:id="rId117"/>
  </p:handoutMasterIdLst>
  <p:sldIdLst>
    <p:sldId id="854" r:id="rId12"/>
    <p:sldId id="1047" r:id="rId13"/>
    <p:sldId id="1210" r:id="rId14"/>
    <p:sldId id="1212" r:id="rId15"/>
    <p:sldId id="1213" r:id="rId16"/>
    <p:sldId id="1207" r:id="rId17"/>
    <p:sldId id="576" r:id="rId18"/>
    <p:sldId id="258" r:id="rId19"/>
    <p:sldId id="260" r:id="rId20"/>
    <p:sldId id="551" r:id="rId21"/>
    <p:sldId id="374" r:id="rId22"/>
    <p:sldId id="552" r:id="rId23"/>
    <p:sldId id="375" r:id="rId24"/>
    <p:sldId id="553" r:id="rId25"/>
    <p:sldId id="466" r:id="rId26"/>
    <p:sldId id="473" r:id="rId27"/>
    <p:sldId id="383" r:id="rId28"/>
    <p:sldId id="457" r:id="rId29"/>
    <p:sldId id="384" r:id="rId30"/>
    <p:sldId id="385" r:id="rId31"/>
    <p:sldId id="386" r:id="rId32"/>
    <p:sldId id="456" r:id="rId33"/>
    <p:sldId id="389" r:id="rId34"/>
    <p:sldId id="390" r:id="rId35"/>
    <p:sldId id="631" r:id="rId36"/>
    <p:sldId id="561" r:id="rId37"/>
    <p:sldId id="562" r:id="rId38"/>
    <p:sldId id="563" r:id="rId39"/>
    <p:sldId id="565" r:id="rId40"/>
    <p:sldId id="566" r:id="rId41"/>
    <p:sldId id="632" r:id="rId42"/>
    <p:sldId id="531" r:id="rId43"/>
    <p:sldId id="633" r:id="rId44"/>
    <p:sldId id="573" r:id="rId45"/>
    <p:sldId id="568" r:id="rId46"/>
    <p:sldId id="1152" r:id="rId47"/>
    <p:sldId id="634" r:id="rId48"/>
    <p:sldId id="636" r:id="rId49"/>
    <p:sldId id="1208" r:id="rId50"/>
    <p:sldId id="637" r:id="rId51"/>
    <p:sldId id="259" r:id="rId52"/>
    <p:sldId id="335" r:id="rId53"/>
    <p:sldId id="1209" r:id="rId54"/>
    <p:sldId id="638" r:id="rId55"/>
    <p:sldId id="348" r:id="rId56"/>
    <p:sldId id="279" r:id="rId57"/>
    <p:sldId id="284" r:id="rId58"/>
    <p:sldId id="287" r:id="rId59"/>
    <p:sldId id="642" r:id="rId60"/>
    <p:sldId id="289" r:id="rId61"/>
    <p:sldId id="1162" r:id="rId62"/>
    <p:sldId id="293" r:id="rId63"/>
    <p:sldId id="292" r:id="rId64"/>
    <p:sldId id="294" r:id="rId65"/>
    <p:sldId id="1163" r:id="rId66"/>
    <p:sldId id="1166" r:id="rId67"/>
    <p:sldId id="302" r:id="rId68"/>
    <p:sldId id="337" r:id="rId69"/>
    <p:sldId id="305" r:id="rId70"/>
    <p:sldId id="649" r:id="rId71"/>
    <p:sldId id="306" r:id="rId72"/>
    <p:sldId id="339" r:id="rId73"/>
    <p:sldId id="340" r:id="rId74"/>
    <p:sldId id="1214" r:id="rId75"/>
    <p:sldId id="440" r:id="rId76"/>
    <p:sldId id="441" r:id="rId77"/>
    <p:sldId id="1215" r:id="rId78"/>
    <p:sldId id="442" r:id="rId79"/>
    <p:sldId id="443" r:id="rId80"/>
    <p:sldId id="444" r:id="rId81"/>
    <p:sldId id="445" r:id="rId82"/>
    <p:sldId id="446" r:id="rId83"/>
    <p:sldId id="1216" r:id="rId84"/>
    <p:sldId id="447" r:id="rId85"/>
    <p:sldId id="1170" r:id="rId86"/>
    <p:sldId id="1199" r:id="rId87"/>
    <p:sldId id="1200" r:id="rId88"/>
    <p:sldId id="1201" r:id="rId89"/>
    <p:sldId id="1202" r:id="rId90"/>
    <p:sldId id="1203" r:id="rId91"/>
    <p:sldId id="1205" r:id="rId92"/>
    <p:sldId id="1206" r:id="rId93"/>
    <p:sldId id="1204" r:id="rId94"/>
    <p:sldId id="1153" r:id="rId95"/>
    <p:sldId id="877" r:id="rId96"/>
    <p:sldId id="884" r:id="rId97"/>
    <p:sldId id="1095" r:id="rId98"/>
    <p:sldId id="1089" r:id="rId99"/>
    <p:sldId id="1090" r:id="rId100"/>
    <p:sldId id="1091" r:id="rId101"/>
    <p:sldId id="1099" r:id="rId102"/>
    <p:sldId id="1101" r:id="rId103"/>
    <p:sldId id="1100" r:id="rId104"/>
    <p:sldId id="1083" r:id="rId105"/>
    <p:sldId id="1097" r:id="rId106"/>
    <p:sldId id="838" r:id="rId107"/>
    <p:sldId id="839" r:id="rId108"/>
    <p:sldId id="275" r:id="rId109"/>
    <p:sldId id="460" r:id="rId110"/>
    <p:sldId id="815" r:id="rId111"/>
    <p:sldId id="811" r:id="rId112"/>
    <p:sldId id="480" r:id="rId113"/>
    <p:sldId id="819" r:id="rId114"/>
    <p:sldId id="1217" r:id="rId11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4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3" autoAdjust="0"/>
    <p:restoredTop sz="97000"/>
  </p:normalViewPr>
  <p:slideViewPr>
    <p:cSldViewPr snapToObjects="1">
      <p:cViewPr varScale="1">
        <p:scale>
          <a:sx n="150" d="100"/>
          <a:sy n="150" d="100"/>
        </p:scale>
        <p:origin x="282" y="120"/>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1530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handoutMaster" Target="handoutMasters/handoutMaster1.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presProps" Target="presProps.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viewProps" Target="viewProps.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notesMaster" Target="notesMasters/notesMaster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11/18/2021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11/18/2021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34605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2999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47858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4414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49773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7381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1959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69955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134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9763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69824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5415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84616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0886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13356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16186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FDF6E270-062A-4B6B-9E73-A7EE028C78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18BB0E7-2398-4769-8733-666D1E41A67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95" name="Rectangle 2">
            <a:extLst>
              <a:ext uri="{FF2B5EF4-FFF2-40B4-BE49-F238E27FC236}">
                <a16:creationId xmlns:a16="http://schemas.microsoft.com/office/drawing/2014/main" id="{D9F3026B-AB87-4F2D-894D-708EB8DEFE63}"/>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F984C1A4-2D0A-4235-82CF-89A1FC1FB9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04685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6A61727-5893-4388-9008-C2143E22BC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F81E613-5591-4D23-A0A6-D6157730738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C8BFB265-E11E-47B2-BE6B-C8A9F6A3E1F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F62FBC9D-FE5C-4325-9C3D-F324D70ADD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558427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548085A-D25E-4939-827D-300A7A3392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9029481-F7C6-4D7E-8CCD-B0BD4343132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91" name="Rectangle 2">
            <a:extLst>
              <a:ext uri="{FF2B5EF4-FFF2-40B4-BE49-F238E27FC236}">
                <a16:creationId xmlns:a16="http://schemas.microsoft.com/office/drawing/2014/main" id="{01124E80-D0DC-4932-B542-DFB399744235}"/>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166882AB-D16E-4B3F-A02D-193DE371D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8227357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DE17B393-09EE-42C6-A794-9E1A41A497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C90ED3-6162-407E-8955-73C5104A02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35DAEE99-CE43-408C-877F-41745DB239C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D60ADDD-A532-4486-9CBB-71BEDF5B0C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542520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37567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4B95BF98-7E43-4891-90E1-9BAA59B9C3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C56A9B6-8725-447A-9321-4854013A78C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FDC555F4-958C-4FD7-9960-339F2A0591F9}"/>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EB175AFF-3A9E-4C16-BE72-C67C1E34A7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319207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044911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1B018FC6-A18B-483C-BE16-4EB57B0978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DCEE227-C4C1-4C1C-8DC1-0B7584949B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DEE88452-27C0-4AD7-9B5D-2515CDDD144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CE65C40A-9510-4842-BAD9-86FA0C417D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225059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431BE85-134C-45C2-841D-83F2DF7DEBEC}"/>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9180C-7763-4278-9D11-7BC6EC1EC51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0BA0B7EA-541F-493F-AD5E-6A7E36288B46}"/>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80C7B06E-F917-45BD-A079-6C73087A5B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94197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F14EB24E-1992-449A-AD28-FF477E1F2C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3E36D8E-1942-4B6F-B492-DC8CBE44093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2FD7109D-2297-4F46-9A8F-16F23C6FAADF}"/>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3074D6-C005-48DF-B89D-3BD9BDA79E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6658133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F949F206-950D-48E9-A149-D64511CA3C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18B398B-457E-4D99-B1F7-A3F80D27FC0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251" name="Rectangle 2">
            <a:extLst>
              <a:ext uri="{FF2B5EF4-FFF2-40B4-BE49-F238E27FC236}">
                <a16:creationId xmlns:a16="http://schemas.microsoft.com/office/drawing/2014/main" id="{D0B54FF7-6A74-49C7-BED8-B43DFD708D36}"/>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EF36A1EB-50EB-4DF7-BA49-AB53A82631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5022674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A73E5832-2ABE-4BFE-BB50-28F915EA88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CB8EA5F-502C-43A9-830F-42CE989F4625}"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9902172E-A11B-4483-A0E5-C19110049EC9}"/>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D621418C-DB3C-4B2B-8C64-6143806C6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849651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556A1349-140A-4CD0-8290-0C85EC64B2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428B150-66F0-48B2-8723-F0B4B4E21AD8}"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a:extLst>
              <a:ext uri="{FF2B5EF4-FFF2-40B4-BE49-F238E27FC236}">
                <a16:creationId xmlns:a16="http://schemas.microsoft.com/office/drawing/2014/main" id="{DC72631A-11CF-4A9F-9276-90C504DE0948}"/>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C41B2CCA-6AB4-45BC-A730-EE771BA6C6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8296628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02A0F754-33C5-4C0A-B518-576CF71D4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1CA34F9-AEED-4B4E-B7D2-FBF59CD7A95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587" name="Rectangle 2">
            <a:extLst>
              <a:ext uri="{FF2B5EF4-FFF2-40B4-BE49-F238E27FC236}">
                <a16:creationId xmlns:a16="http://schemas.microsoft.com/office/drawing/2014/main" id="{FC6D0380-CE7D-4DCC-A871-D153A3DC612E}"/>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26D12600-61F5-4F10-A72D-B27075AD72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996639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A579BEF-3A24-4B50-889B-A595EFD451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463BFB-5BAE-446A-BC00-D651D93EA26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a:extLst>
              <a:ext uri="{FF2B5EF4-FFF2-40B4-BE49-F238E27FC236}">
                <a16:creationId xmlns:a16="http://schemas.microsoft.com/office/drawing/2014/main" id="{63F9ACA6-3F1E-4CEC-B741-656C2F9A5172}"/>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459FC99F-9019-4083-A1D8-FA9D7FC91D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020712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83769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851F700A-7B2B-4836-88B1-F9CACD8E5A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D2A4DCB-5A1D-4D5C-82F2-DF14D924F19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a:extLst>
              <a:ext uri="{FF2B5EF4-FFF2-40B4-BE49-F238E27FC236}">
                <a16:creationId xmlns:a16="http://schemas.microsoft.com/office/drawing/2014/main" id="{CB231B14-6D7F-47FC-8278-5EDCD36CE62A}"/>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B5287FC9-2084-42BE-9146-A9C0EAD44E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7883978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0661E089-8628-442E-ACBE-9D54FD07AA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3E82FC5-DED1-4F9E-A1AD-02661FDD5AA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731" name="Rectangle 2">
            <a:extLst>
              <a:ext uri="{FF2B5EF4-FFF2-40B4-BE49-F238E27FC236}">
                <a16:creationId xmlns:a16="http://schemas.microsoft.com/office/drawing/2014/main" id="{1349231C-8B31-41F8-897F-ABC2DFA651C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AB9608B6-72A7-4DBD-9892-0B47392016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747477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916D6A6B-3D6A-4502-86D4-1C5C10FE96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51F64DF-0F73-4F11-A473-987EDFB7EBD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779" name="Rectangle 2">
            <a:extLst>
              <a:ext uri="{FF2B5EF4-FFF2-40B4-BE49-F238E27FC236}">
                <a16:creationId xmlns:a16="http://schemas.microsoft.com/office/drawing/2014/main" id="{4489731F-BC84-422E-B581-3B4768EC5725}"/>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13066965-8C02-4467-BCC4-3BB0E0A026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0209777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36A39A31-1CC5-4EEF-B14A-A3A6474251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DAD197-26E9-4498-9B31-5B905F4B37D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a:extLst>
              <a:ext uri="{FF2B5EF4-FFF2-40B4-BE49-F238E27FC236}">
                <a16:creationId xmlns:a16="http://schemas.microsoft.com/office/drawing/2014/main" id="{16C85EC2-1C14-4D55-8F48-98B0119F3038}"/>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B5456B7D-F458-49BC-BEE4-37E1A290D2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9668472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C0FE7339-DC65-49D2-A655-B3EDFE070B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877F1E5-9A6B-46E3-9126-D4752AF9E70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0115" name="Rectangle 2">
            <a:extLst>
              <a:ext uri="{FF2B5EF4-FFF2-40B4-BE49-F238E27FC236}">
                <a16:creationId xmlns:a16="http://schemas.microsoft.com/office/drawing/2014/main" id="{F888EA74-F32C-4E49-A95D-3091B2086665}"/>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AD886AE4-BDE3-40CF-A981-1D1FE4BAAB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57700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86EA7C32-3CD6-4A7B-8313-39AF8B8470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17758C1-1925-4887-847D-E1170C9BEA4A}"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2163" name="Rectangle 2">
            <a:extLst>
              <a:ext uri="{FF2B5EF4-FFF2-40B4-BE49-F238E27FC236}">
                <a16:creationId xmlns:a16="http://schemas.microsoft.com/office/drawing/2014/main" id="{E3526EB3-5356-43D9-9E8E-C62C6257E803}"/>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71B7110A-8059-4AF8-9431-3AF6F8F336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8821877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F794B59E-23F9-4AF1-87EC-4AAEF380C6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FBD636F-715A-4B25-A681-97DEEED8DD2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1379" name="Rectangle 2">
            <a:extLst>
              <a:ext uri="{FF2B5EF4-FFF2-40B4-BE49-F238E27FC236}">
                <a16:creationId xmlns:a16="http://schemas.microsoft.com/office/drawing/2014/main" id="{1F8D85A2-D5DE-4B5C-842A-4ED3B9385DD0}"/>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ADE88C13-5FDC-4080-B024-79E0712BC6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804553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9C31A9A-21DA-4EBE-B19A-8621513DC4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EED8CD4-9F16-4E96-8301-190BFE2242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4E27E3FF-FE69-461B-A41B-ED037C499465}"/>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396EEB19-736D-49D7-907E-7285BCB7CA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0309089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411A0C94-7116-4D9F-B032-0B7D5CAEFD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A087AEF-BCD3-4E14-90AC-36F21F61B7CD}"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A1EACEC-D3BA-440B-B162-960DEBF63F41}"/>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65FC041A-1CDA-4E0D-899C-36B41A2D1B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16603250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EB4A74A6-6BAE-48D5-887A-08ECE2B9D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CF5737-26BD-43D3-AD5F-CA57BF00685E}"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a:extLst>
              <a:ext uri="{FF2B5EF4-FFF2-40B4-BE49-F238E27FC236}">
                <a16:creationId xmlns:a16="http://schemas.microsoft.com/office/drawing/2014/main" id="{1A2D4F9E-523D-4D83-9CCA-0A0A3EDC3C9F}"/>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4C17232C-71C3-4C8F-94CC-B46F85BCC0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046763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1957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9537D33B-516E-4E1D-8155-1BB8818AF6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C4ADFA-7B9A-45C2-ACE0-D65735EC089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DD97AD53-BD51-4766-B4CC-07042C973C96}"/>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1F53E999-D5D9-4EE0-BF00-9FF2703BFF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9335026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42110E80-B291-467E-B6C9-4151025D1D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694927-76E6-4EA2-BC0D-83CC70E039B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1619" name="Rectangle 2">
            <a:extLst>
              <a:ext uri="{FF2B5EF4-FFF2-40B4-BE49-F238E27FC236}">
                <a16:creationId xmlns:a16="http://schemas.microsoft.com/office/drawing/2014/main" id="{263D960F-547C-4311-9DFB-F0B9B7184DE1}"/>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B4D7C663-09D8-4E58-BD41-5E440BEEA8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7476207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996788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6A48278F-1CF2-4C20-9F87-85520FC9450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9" name="Rectangle 2"/>
          <p:cNvSpPr>
            <a:spLocks noGrp="1" noRot="1" noChangeAspect="1" noChangeArrowheads="1" noTextEdit="1"/>
          </p:cNvSpPr>
          <p:nvPr>
            <p:ph type="sldImg"/>
          </p:nvPr>
        </p:nvSpPr>
        <p:spPr>
          <a:xfrm>
            <a:off x="1177925" y="695325"/>
            <a:ext cx="4641850" cy="3481388"/>
          </a:xfrm>
          <a:ln/>
        </p:spPr>
      </p:sp>
      <p:sp>
        <p:nvSpPr>
          <p:cNvPr id="111620"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589042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844FD9B-FA56-471A-AC29-AFD38B1326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p:cNvSpPr>
            <a:spLocks noGrp="1" noRot="1" noChangeAspect="1" noChangeArrowheads="1" noTextEdit="1"/>
          </p:cNvSpPr>
          <p:nvPr>
            <p:ph type="sldImg"/>
          </p:nvPr>
        </p:nvSpPr>
        <p:spPr>
          <a:xfrm>
            <a:off x="404813" y="695325"/>
            <a:ext cx="6188075" cy="3481388"/>
          </a:xfrm>
          <a:ln/>
        </p:spPr>
      </p:sp>
      <p:sp>
        <p:nvSpPr>
          <p:cNvPr id="112644"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65890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7E32EFA-99EE-40E3-9AB5-36B847B8CD1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p:cNvSpPr>
            <a:spLocks noGrp="1" noRot="1" noChangeAspect="1" noChangeArrowheads="1" noTextEdit="1"/>
          </p:cNvSpPr>
          <p:nvPr>
            <p:ph type="sldImg"/>
          </p:nvPr>
        </p:nvSpPr>
        <p:spPr>
          <a:xfrm>
            <a:off x="1177925" y="695325"/>
            <a:ext cx="4641850" cy="3481388"/>
          </a:xfrm>
          <a:ln/>
        </p:spPr>
      </p:sp>
      <p:sp>
        <p:nvSpPr>
          <p:cNvPr id="113668"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387814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921C07DE-DA20-4217-B91C-55FA724E7BD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p:cNvSpPr>
            <a:spLocks noGrp="1" noRot="1" noChangeAspect="1" noChangeArrowheads="1" noTextEdit="1"/>
          </p:cNvSpPr>
          <p:nvPr>
            <p:ph type="sldImg"/>
          </p:nvPr>
        </p:nvSpPr>
        <p:spPr>
          <a:xfrm>
            <a:off x="1177925" y="695325"/>
            <a:ext cx="4641850" cy="3481388"/>
          </a:xfrm>
          <a:ln/>
        </p:spPr>
      </p:sp>
      <p:sp>
        <p:nvSpPr>
          <p:cNvPr id="114692"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12834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D17C4D0E-10BE-41E0-A0AF-FD2B0011F8A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5715" name="Rectangle 2"/>
          <p:cNvSpPr>
            <a:spLocks noGrp="1" noRot="1" noChangeAspect="1" noChangeArrowheads="1" noTextEdit="1"/>
          </p:cNvSpPr>
          <p:nvPr>
            <p:ph type="sldImg"/>
          </p:nvPr>
        </p:nvSpPr>
        <p:spPr>
          <a:xfrm>
            <a:off x="1177925" y="695325"/>
            <a:ext cx="4641850" cy="3481388"/>
          </a:xfrm>
          <a:ln/>
        </p:spPr>
      </p:sp>
      <p:sp>
        <p:nvSpPr>
          <p:cNvPr id="115716"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124943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415C7E4C-29A1-4ED6-8D81-6DB7BB775B7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6739" name="Rectangle 2"/>
          <p:cNvSpPr>
            <a:spLocks noGrp="1" noRot="1" noChangeAspect="1" noChangeArrowheads="1" noTextEdit="1"/>
          </p:cNvSpPr>
          <p:nvPr>
            <p:ph type="sldImg"/>
          </p:nvPr>
        </p:nvSpPr>
        <p:spPr>
          <a:xfrm>
            <a:off x="1177925" y="695325"/>
            <a:ext cx="4641850" cy="3481388"/>
          </a:xfrm>
          <a:ln/>
        </p:spPr>
      </p:sp>
      <p:sp>
        <p:nvSpPr>
          <p:cNvPr id="116740"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15586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8AAEC5DC-5E4F-4639-8D2D-6BB23BF9650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7763" name="Rectangle 2"/>
          <p:cNvSpPr>
            <a:spLocks noGrp="1" noRot="1" noChangeAspect="1" noChangeArrowheads="1" noTextEdit="1"/>
          </p:cNvSpPr>
          <p:nvPr>
            <p:ph type="sldImg"/>
          </p:nvPr>
        </p:nvSpPr>
        <p:spPr>
          <a:xfrm>
            <a:off x="1176338" y="693738"/>
            <a:ext cx="4643437" cy="3482975"/>
          </a:xfrm>
          <a:ln/>
        </p:spPr>
      </p:sp>
      <p:sp>
        <p:nvSpPr>
          <p:cNvPr id="117764" name="Rectangle 3"/>
          <p:cNvSpPr>
            <a:spLocks noGrp="1" noChangeArrowheads="1"/>
          </p:cNvSpPr>
          <p:nvPr>
            <p:ph type="body" idx="1"/>
          </p:nvPr>
        </p:nvSpPr>
        <p:spPr>
          <a:xfrm>
            <a:off x="931414" y="4410392"/>
            <a:ext cx="5134874" cy="417893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45904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879392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MS PGothic" panose="020B0600070205080204" pitchFamily="34" charset="-128"/>
              </a:defRPr>
            </a:lvl1pPr>
            <a:lvl2pPr marL="742950" indent="-285750" defTabSz="928688">
              <a:defRPr sz="1600">
                <a:solidFill>
                  <a:schemeClr val="tx1"/>
                </a:solidFill>
                <a:latin typeface="Helvetica" panose="020B0604020202020204" pitchFamily="34" charset="0"/>
                <a:ea typeface="MS PGothic" panose="020B0600070205080204" pitchFamily="34" charset="-128"/>
              </a:defRPr>
            </a:lvl2pPr>
            <a:lvl3pPr marL="1143000" indent="-228600" defTabSz="928688">
              <a:defRPr sz="1600">
                <a:solidFill>
                  <a:schemeClr val="tx1"/>
                </a:solidFill>
                <a:latin typeface="Helvetica" panose="020B0604020202020204" pitchFamily="34" charset="0"/>
                <a:ea typeface="MS PGothic" panose="020B0600070205080204" pitchFamily="34" charset="-128"/>
              </a:defRPr>
            </a:lvl3pPr>
            <a:lvl4pPr marL="1600200" indent="-228600" defTabSz="928688">
              <a:defRPr sz="1600">
                <a:solidFill>
                  <a:schemeClr val="tx1"/>
                </a:solidFill>
                <a:latin typeface="Helvetica" panose="020B0604020202020204" pitchFamily="34" charset="0"/>
                <a:ea typeface="MS PGothic" panose="020B0600070205080204" pitchFamily="34" charset="-128"/>
              </a:defRPr>
            </a:lvl4pPr>
            <a:lvl5pPr marL="2057400" indent="-228600" defTabSz="928688">
              <a:defRPr sz="1600">
                <a:solidFill>
                  <a:schemeClr val="tx1"/>
                </a:solidFill>
                <a:latin typeface="Helvetica" panose="020B0604020202020204" pitchFamily="34" charset="0"/>
                <a:ea typeface="MS PGothic"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97A450BD-08BE-4C06-8125-BBFA1D5AB41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8787" name="Rectangle 2"/>
          <p:cNvSpPr>
            <a:spLocks noGrp="1" noRot="1" noChangeAspect="1" noChangeArrowheads="1" noTextEdit="1"/>
          </p:cNvSpPr>
          <p:nvPr>
            <p:ph type="sldImg"/>
          </p:nvPr>
        </p:nvSpPr>
        <p:spPr>
          <a:xfrm>
            <a:off x="404813" y="695325"/>
            <a:ext cx="6188075" cy="3481388"/>
          </a:xfrm>
          <a:ln/>
        </p:spPr>
      </p:sp>
      <p:sp>
        <p:nvSpPr>
          <p:cNvPr id="118788" name="Rectangle 3"/>
          <p:cNvSpPr>
            <a:spLocks noGrp="1" noChangeArrowheads="1"/>
          </p:cNvSpPr>
          <p:nvPr>
            <p:ph type="body" idx="1"/>
          </p:nvPr>
        </p:nvSpPr>
        <p:spPr>
          <a:xfrm>
            <a:off x="931414" y="4410392"/>
            <a:ext cx="5134874"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663393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75</a:t>
            </a:fld>
            <a:endParaRPr lang="en-US" altLang="en-US"/>
          </a:p>
        </p:txBody>
      </p:sp>
    </p:spTree>
    <p:extLst>
      <p:ext uri="{BB962C8B-B14F-4D97-AF65-F5344CB8AC3E}">
        <p14:creationId xmlns:p14="http://schemas.microsoft.com/office/powerpoint/2010/main" val="4301089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69454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146714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70971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A3F274-ADFB-4FD5-B757-CBCB08A81F9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319797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90268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44500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37711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a:t>Subtitle</a:t>
            </a:r>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3701480"/>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a:t>Subtitle</a:t>
            </a:r>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 </a:t>
            </a:r>
            <a:br>
              <a:rPr lang="en-US" dirty="0"/>
            </a:br>
            <a:r>
              <a:rPr lang="en-US" dirty="0"/>
              <a:t>Click to edit master title</a:t>
            </a:r>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04337520"/>
      </p:ext>
    </p:extLst>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a:t>Click to edit master title</a:t>
            </a:r>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908709963"/>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a:t>Click to edit master title</a:t>
            </a:r>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17455995"/>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256485353"/>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49662231"/>
      </p:ext>
    </p:extLst>
  </p:cSld>
  <p:clrMapOvr>
    <a:masterClrMapping/>
  </p:clrMapOvr>
  <p:transition spd="med">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944011"/>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848042377"/>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466464044"/>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1613722330"/>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a:t>Click to edit Master title style</a:t>
            </a:r>
            <a:br>
              <a:rPr lang="en-US" dirty="0"/>
            </a:br>
            <a:endParaRPr lang="en-US" dirty="0"/>
          </a:p>
        </p:txBody>
      </p:sp>
    </p:spTree>
    <p:extLst>
      <p:ext uri="{BB962C8B-B14F-4D97-AF65-F5344CB8AC3E}">
        <p14:creationId xmlns:p14="http://schemas.microsoft.com/office/powerpoint/2010/main" val="324637396"/>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586106673"/>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900" dirty="0">
                <a:solidFill>
                  <a:schemeClr val="tx2"/>
                </a:solidFill>
                <a:latin typeface="Arial" charset="0"/>
                <a:ea typeface="Arial" charset="0"/>
                <a:cs typeface="Arial" charset="0"/>
              </a:rPr>
              <a:t>© Donald</a:t>
            </a:r>
            <a:r>
              <a:rPr lang="en-US" sz="900" baseline="0" dirty="0">
                <a:solidFill>
                  <a:schemeClr val="tx2"/>
                </a:solidFill>
                <a:latin typeface="Arial" charset="0"/>
                <a:ea typeface="Arial" charset="0"/>
                <a:cs typeface="Arial" charset="0"/>
              </a:rPr>
              <a:t> F. Ferguson, 2017. All rights reserved.</a:t>
            </a:r>
            <a:endParaRPr lang="en-US" sz="900" dirty="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2543313879"/>
      </p:ext>
    </p:extLst>
  </p:cSld>
  <p:clrMapOvr>
    <a:masterClrMapping/>
  </p:clrMapOvr>
  <p:transition spd="med">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7203788"/>
      </p:ext>
    </p:extLst>
  </p:cSld>
  <p:clrMapOvr>
    <a:masterClrMapping/>
  </p:clrMapOvr>
  <p:transition spd="med">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811649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3326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927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11/18/2021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0766207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11/18/2021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526849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11/18/2021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777654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11/18/2021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4272895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11/18/2021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5220830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9730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680333850"/>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712863733"/>
      </p:ext>
    </p:extLst>
  </p:cSld>
  <p:clrMapOvr>
    <a:masterClrMapping/>
  </p:clrMapOvr>
  <p:transition spd="med">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11345656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37880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3409752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11/18/2021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9639756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11/18/2021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349477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11/18/2021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11/18/2021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126401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11/18/2021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2923680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224192417"/>
      </p:ext>
    </p:extLst>
  </p:cSld>
  <p:clrMapOvr>
    <a:masterClrMapping/>
  </p:clrMapOvr>
  <p:transition spd="med">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293081767"/>
      </p:ext>
    </p:extLst>
  </p:cSld>
  <p:clrMapOvr>
    <a:masterClrMapping/>
  </p:clrMapOvr>
  <p:transition spd="med">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11/18/2021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3833760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7391742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89A5D0ED-8039-462C-9918-44EC24382C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1544194"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6632BBE-1115-4220-824C-3B5594CF6ACA}"/>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C8A780A1-76A4-49C6-9392-A7424AEF5A9C}"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8314"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58978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29263" y="800747"/>
            <a:ext cx="7885475" cy="3947602"/>
          </a:xfrm>
        </p:spPr>
        <p:txBody>
          <a:bodyPr/>
          <a:lstStyle>
            <a:lvl1pPr marL="257175" indent="-257175">
              <a:buSzPct val="110000"/>
              <a:buFont typeface="Wingdings" panose="05000000000000000000" pitchFamily="2" charset="2"/>
              <a:buChar char="§"/>
              <a:defRPr/>
            </a:lvl1pPr>
            <a:lvl2pPr marL="557213" indent="-214313">
              <a:buSzPct val="110000"/>
              <a:buFont typeface="Arial" panose="020B0604020202020204" pitchFamily="34" charset="0"/>
              <a:buChar char="•"/>
              <a:defRPr/>
            </a:lvl2pPr>
            <a:lvl3pPr marL="814388" indent="-171450">
              <a:buSzPct val="10000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SzPct val="1000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E46D9D1-3A0B-4830-9771-FFCB254C68FD}"/>
              </a:ext>
            </a:extLst>
          </p:cNvPr>
          <p:cNvSpPr>
            <a:spLocks noGrp="1" noChangeArrowheads="1"/>
          </p:cNvSpPr>
          <p:nvPr>
            <p:ph type="sldNum" sz="quarter" idx="10"/>
          </p:nvPr>
        </p:nvSpPr>
        <p:spPr>
          <a:ln/>
        </p:spPr>
        <p:txBody>
          <a:bodyPr/>
          <a:lstStyle>
            <a:lvl1pPr>
              <a:defRPr/>
            </a:lvl1pPr>
          </a:lstStyle>
          <a:p>
            <a:pPr>
              <a:defRPr/>
            </a:pPr>
            <a:fld id="{426D0A47-6CB3-4B55-A2F3-FFAD4B8D19F9}" type="slidenum">
              <a:rPr lang="en-US" altLang="en-US"/>
              <a:pPr>
                <a:defRPr/>
              </a:pPr>
              <a:t>‹#›</a:t>
            </a:fld>
            <a:endParaRPr lang="en-US" altLang="en-US"/>
          </a:p>
        </p:txBody>
      </p:sp>
    </p:spTree>
    <p:extLst>
      <p:ext uri="{BB962C8B-B14F-4D97-AF65-F5344CB8AC3E}">
        <p14:creationId xmlns:p14="http://schemas.microsoft.com/office/powerpoint/2010/main" val="16401882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19740F89-6A40-434A-B633-C16AB606E222}"/>
              </a:ext>
            </a:extLst>
          </p:cNvPr>
          <p:cNvSpPr>
            <a:spLocks noGrp="1" noChangeArrowheads="1"/>
          </p:cNvSpPr>
          <p:nvPr>
            <p:ph type="sldNum" sz="quarter" idx="10"/>
          </p:nvPr>
        </p:nvSpPr>
        <p:spPr>
          <a:ln/>
        </p:spPr>
        <p:txBody>
          <a:bodyPr/>
          <a:lstStyle>
            <a:lvl1pPr>
              <a:defRPr/>
            </a:lvl1pPr>
          </a:lstStyle>
          <a:p>
            <a:pPr>
              <a:defRPr/>
            </a:pPr>
            <a:fld id="{18696338-A5C8-4BE9-90AA-26742F29AB62}" type="slidenum">
              <a:rPr lang="en-US" altLang="en-US"/>
              <a:pPr>
                <a:defRPr/>
              </a:pPr>
              <a:t>‹#›</a:t>
            </a:fld>
            <a:endParaRPr lang="en-US" altLang="en-US"/>
          </a:p>
        </p:txBody>
      </p:sp>
    </p:spTree>
    <p:extLst>
      <p:ext uri="{BB962C8B-B14F-4D97-AF65-F5344CB8AC3E}">
        <p14:creationId xmlns:p14="http://schemas.microsoft.com/office/powerpoint/2010/main" val="41362677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1C5EB6FE-917B-4F3A-9B86-96E6B879D162}"/>
              </a:ext>
            </a:extLst>
          </p:cNvPr>
          <p:cNvSpPr>
            <a:spLocks noGrp="1" noChangeArrowheads="1"/>
          </p:cNvSpPr>
          <p:nvPr>
            <p:ph type="sldNum" sz="quarter" idx="10"/>
          </p:nvPr>
        </p:nvSpPr>
        <p:spPr>
          <a:ln/>
        </p:spPr>
        <p:txBody>
          <a:bodyPr/>
          <a:lstStyle>
            <a:lvl1pPr>
              <a:defRPr/>
            </a:lvl1pPr>
          </a:lstStyle>
          <a:p>
            <a:pPr>
              <a:defRPr/>
            </a:pPr>
            <a:fld id="{B7132A46-16AA-4A4D-B778-6DEAB1732FD9}" type="slidenum">
              <a:rPr lang="en-US" altLang="en-US"/>
              <a:pPr>
                <a:defRPr/>
              </a:pPr>
              <a:t>‹#›</a:t>
            </a:fld>
            <a:endParaRPr lang="en-US" altLang="en-US"/>
          </a:p>
        </p:txBody>
      </p:sp>
    </p:spTree>
    <p:extLst>
      <p:ext uri="{BB962C8B-B14F-4D97-AF65-F5344CB8AC3E}">
        <p14:creationId xmlns:p14="http://schemas.microsoft.com/office/powerpoint/2010/main" val="946358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11/18/2021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8214F52-F5E6-44C7-822C-993C316B6534}"/>
              </a:ext>
            </a:extLst>
          </p:cNvPr>
          <p:cNvSpPr>
            <a:spLocks noGrp="1" noChangeArrowheads="1"/>
          </p:cNvSpPr>
          <p:nvPr>
            <p:ph type="sldNum" sz="quarter" idx="10"/>
          </p:nvPr>
        </p:nvSpPr>
        <p:spPr>
          <a:ln/>
        </p:spPr>
        <p:txBody>
          <a:bodyPr/>
          <a:lstStyle>
            <a:lvl1pPr>
              <a:defRPr/>
            </a:lvl1pPr>
          </a:lstStyle>
          <a:p>
            <a:pPr>
              <a:defRPr/>
            </a:pPr>
            <a:fld id="{92CB1451-3DBA-4F47-AF18-2B3B790297BA}" type="slidenum">
              <a:rPr lang="en-US" altLang="en-US"/>
              <a:pPr>
                <a:defRPr/>
              </a:pPr>
              <a:t>‹#›</a:t>
            </a:fld>
            <a:endParaRPr lang="en-US" altLang="en-US"/>
          </a:p>
        </p:txBody>
      </p:sp>
    </p:spTree>
    <p:extLst>
      <p:ext uri="{BB962C8B-B14F-4D97-AF65-F5344CB8AC3E}">
        <p14:creationId xmlns:p14="http://schemas.microsoft.com/office/powerpoint/2010/main" val="22155622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D9296ADE-28BF-4F61-80BD-82007B190324}"/>
              </a:ext>
            </a:extLst>
          </p:cNvPr>
          <p:cNvSpPr>
            <a:spLocks noGrp="1" noChangeArrowheads="1"/>
          </p:cNvSpPr>
          <p:nvPr>
            <p:ph type="sldNum" sz="quarter" idx="10"/>
          </p:nvPr>
        </p:nvSpPr>
        <p:spPr>
          <a:ln/>
        </p:spPr>
        <p:txBody>
          <a:bodyPr/>
          <a:lstStyle>
            <a:lvl1pPr>
              <a:defRPr/>
            </a:lvl1pPr>
          </a:lstStyle>
          <a:p>
            <a:pPr>
              <a:defRPr/>
            </a:pPr>
            <a:fld id="{A9C74CC4-4EC6-4A9E-8278-BF4C2829BC46}" type="slidenum">
              <a:rPr lang="en-US" altLang="en-US"/>
              <a:pPr>
                <a:defRPr/>
              </a:pPr>
              <a:t>‹#›</a:t>
            </a:fld>
            <a:endParaRPr lang="en-US" altLang="en-US"/>
          </a:p>
        </p:txBody>
      </p:sp>
    </p:spTree>
    <p:extLst>
      <p:ext uri="{BB962C8B-B14F-4D97-AF65-F5344CB8AC3E}">
        <p14:creationId xmlns:p14="http://schemas.microsoft.com/office/powerpoint/2010/main" val="31980795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FA04AE8-455A-4676-B112-CF373CC2B8D7}"/>
              </a:ext>
            </a:extLst>
          </p:cNvPr>
          <p:cNvSpPr>
            <a:spLocks noGrp="1" noChangeArrowheads="1"/>
          </p:cNvSpPr>
          <p:nvPr>
            <p:ph type="sldNum" sz="quarter" idx="10"/>
          </p:nvPr>
        </p:nvSpPr>
        <p:spPr>
          <a:ln/>
        </p:spPr>
        <p:txBody>
          <a:bodyPr/>
          <a:lstStyle>
            <a:lvl1pPr>
              <a:defRPr/>
            </a:lvl1pPr>
          </a:lstStyle>
          <a:p>
            <a:pPr>
              <a:defRPr/>
            </a:pPr>
            <a:fld id="{67688B30-A0A7-464E-87E9-AC20B5CBEB10}" type="slidenum">
              <a:rPr lang="en-US" altLang="en-US"/>
              <a:pPr>
                <a:defRPr/>
              </a:pPr>
              <a:t>‹#›</a:t>
            </a:fld>
            <a:endParaRPr lang="en-US" altLang="en-US"/>
          </a:p>
        </p:txBody>
      </p:sp>
    </p:spTree>
    <p:extLst>
      <p:ext uri="{BB962C8B-B14F-4D97-AF65-F5344CB8AC3E}">
        <p14:creationId xmlns:p14="http://schemas.microsoft.com/office/powerpoint/2010/main" val="17569866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B9B5C1-D15B-4CB1-B2CD-9214149684CE}"/>
              </a:ext>
            </a:extLst>
          </p:cNvPr>
          <p:cNvSpPr>
            <a:spLocks noGrp="1" noChangeArrowheads="1"/>
          </p:cNvSpPr>
          <p:nvPr>
            <p:ph type="sldNum" sz="quarter" idx="10"/>
          </p:nvPr>
        </p:nvSpPr>
        <p:spPr>
          <a:ln/>
        </p:spPr>
        <p:txBody>
          <a:bodyPr/>
          <a:lstStyle>
            <a:lvl1pPr>
              <a:defRPr/>
            </a:lvl1pPr>
          </a:lstStyle>
          <a:p>
            <a:pPr>
              <a:defRPr/>
            </a:pPr>
            <a:fld id="{90A1685C-BC0B-4770-911B-2B32F0172F5F}" type="slidenum">
              <a:rPr lang="en-US" altLang="en-US"/>
              <a:pPr>
                <a:defRPr/>
              </a:pPr>
              <a:t>‹#›</a:t>
            </a:fld>
            <a:endParaRPr lang="en-US" altLang="en-US"/>
          </a:p>
        </p:txBody>
      </p:sp>
    </p:spTree>
    <p:extLst>
      <p:ext uri="{BB962C8B-B14F-4D97-AF65-F5344CB8AC3E}">
        <p14:creationId xmlns:p14="http://schemas.microsoft.com/office/powerpoint/2010/main" val="12662078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D6D2DB4-B98B-4F92-B13C-EE5489A63B45}"/>
              </a:ext>
            </a:extLst>
          </p:cNvPr>
          <p:cNvSpPr>
            <a:spLocks noGrp="1" noChangeArrowheads="1"/>
          </p:cNvSpPr>
          <p:nvPr>
            <p:ph type="sldNum" sz="quarter" idx="10"/>
          </p:nvPr>
        </p:nvSpPr>
        <p:spPr>
          <a:ln/>
        </p:spPr>
        <p:txBody>
          <a:bodyPr/>
          <a:lstStyle>
            <a:lvl1pPr>
              <a:defRPr/>
            </a:lvl1pPr>
          </a:lstStyle>
          <a:p>
            <a:pPr>
              <a:defRPr/>
            </a:pPr>
            <a:fld id="{E6F05C00-BA5B-4ACD-A27C-AD7DDA5DAA16}" type="slidenum">
              <a:rPr lang="en-US" altLang="en-US"/>
              <a:pPr>
                <a:defRPr/>
              </a:pPr>
              <a:t>‹#›</a:t>
            </a:fld>
            <a:endParaRPr lang="en-US" altLang="en-US"/>
          </a:p>
        </p:txBody>
      </p:sp>
    </p:spTree>
    <p:extLst>
      <p:ext uri="{BB962C8B-B14F-4D97-AF65-F5344CB8AC3E}">
        <p14:creationId xmlns:p14="http://schemas.microsoft.com/office/powerpoint/2010/main" val="2759513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ADD4DA61-87AB-460D-AEB0-FE8D3EDB7D31}"/>
              </a:ext>
            </a:extLst>
          </p:cNvPr>
          <p:cNvSpPr>
            <a:spLocks noGrp="1" noChangeArrowheads="1"/>
          </p:cNvSpPr>
          <p:nvPr>
            <p:ph type="sldNum" sz="quarter" idx="10"/>
          </p:nvPr>
        </p:nvSpPr>
        <p:spPr>
          <a:ln/>
        </p:spPr>
        <p:txBody>
          <a:bodyPr/>
          <a:lstStyle>
            <a:lvl1pPr>
              <a:defRPr/>
            </a:lvl1pPr>
          </a:lstStyle>
          <a:p>
            <a:pPr>
              <a:defRPr/>
            </a:pPr>
            <a:fld id="{3306AAA1-2333-44AA-91AA-24B6645ECE2A}" type="slidenum">
              <a:rPr lang="en-US" altLang="en-US"/>
              <a:pPr>
                <a:defRPr/>
              </a:pPr>
              <a:t>‹#›</a:t>
            </a:fld>
            <a:endParaRPr lang="en-US" altLang="en-US"/>
          </a:p>
        </p:txBody>
      </p:sp>
    </p:spTree>
    <p:extLst>
      <p:ext uri="{BB962C8B-B14F-4D97-AF65-F5344CB8AC3E}">
        <p14:creationId xmlns:p14="http://schemas.microsoft.com/office/powerpoint/2010/main" val="7889576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1989C673-AB40-4D1B-8EBB-D31889AC11C8}"/>
              </a:ext>
            </a:extLst>
          </p:cNvPr>
          <p:cNvSpPr>
            <a:spLocks noGrp="1" noChangeArrowheads="1"/>
          </p:cNvSpPr>
          <p:nvPr>
            <p:ph type="sldNum" sz="quarter" idx="10"/>
          </p:nvPr>
        </p:nvSpPr>
        <p:spPr>
          <a:ln/>
        </p:spPr>
        <p:txBody>
          <a:bodyPr/>
          <a:lstStyle>
            <a:lvl1pPr>
              <a:defRPr/>
            </a:lvl1pPr>
          </a:lstStyle>
          <a:p>
            <a:pPr>
              <a:defRPr/>
            </a:pPr>
            <a:fld id="{54E0AFAD-5202-4DC8-910E-5324B558AB5B}" type="slidenum">
              <a:rPr lang="en-US" altLang="en-US"/>
              <a:pPr>
                <a:defRPr/>
              </a:pPr>
              <a:t>‹#›</a:t>
            </a:fld>
            <a:endParaRPr lang="en-US" altLang="en-US"/>
          </a:p>
        </p:txBody>
      </p:sp>
    </p:spTree>
    <p:extLst>
      <p:ext uri="{BB962C8B-B14F-4D97-AF65-F5344CB8AC3E}">
        <p14:creationId xmlns:p14="http://schemas.microsoft.com/office/powerpoint/2010/main" val="14363814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a:defRPr/>
            </a:pPr>
            <a:fld id="{27154210-18DD-438C-A438-474022748B37}" type="slidenum">
              <a:rPr lang="en-US" altLang="en-US"/>
              <a:pPr>
                <a:defRPr/>
              </a:pPr>
              <a:t>‹#›</a:t>
            </a:fld>
            <a:endParaRPr lang="en-US" altLang="en-US"/>
          </a:p>
        </p:txBody>
      </p:sp>
    </p:spTree>
    <p:extLst>
      <p:ext uri="{BB962C8B-B14F-4D97-AF65-F5344CB8AC3E}">
        <p14:creationId xmlns:p14="http://schemas.microsoft.com/office/powerpoint/2010/main" val="13575288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8790280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0097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11/18/2021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15544717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11/18/2021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7404256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11/18/2021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0164372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11/18/2021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4207316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11/18/2021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7234281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571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19542735"/>
      </p:ext>
    </p:extLst>
  </p:cSld>
  <p:clrMapOvr>
    <a:masterClrMapping/>
  </p:clrMapOvr>
  <p:transition spd="med">
    <p:wipe dir="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sz="2100">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Cover-6Ed">
            <a:extLst>
              <a:ext uri="{FF2B5EF4-FFF2-40B4-BE49-F238E27FC236}">
                <a16:creationId xmlns:a16="http://schemas.microsoft.com/office/drawing/2014/main" id="{5B23C462-273B-47CE-B464-FA0DEA18F60D}"/>
              </a:ext>
            </a:extLst>
          </p:cNvPr>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31598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831273" y="826873"/>
            <a:ext cx="8014277"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5CC1BFAE-C44B-49AE-8C45-A7AABAAB5FEE}" type="slidenum">
              <a:rPr lang="en-US" altLang="en-US" smtClean="0"/>
              <a:pPr>
                <a:defRPr/>
              </a:pPr>
              <a:t>‹#›</a:t>
            </a:fld>
            <a:endParaRPr lang="en-US" altLang="en-US"/>
          </a:p>
        </p:txBody>
      </p:sp>
    </p:spTree>
    <p:extLst>
      <p:ext uri="{BB962C8B-B14F-4D97-AF65-F5344CB8AC3E}">
        <p14:creationId xmlns:p14="http://schemas.microsoft.com/office/powerpoint/2010/main" val="39507384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12BBE0E1-96FA-42C8-A339-7F81B98D396B}" type="slidenum">
              <a:rPr lang="en-US" altLang="en-US" smtClean="0"/>
              <a:pPr>
                <a:defRPr/>
              </a:pPr>
              <a:t>‹#›</a:t>
            </a:fld>
            <a:endParaRPr lang="en-US" altLang="en-US"/>
          </a:p>
        </p:txBody>
      </p:sp>
    </p:spTree>
    <p:extLst>
      <p:ext uri="{BB962C8B-B14F-4D97-AF65-F5344CB8AC3E}">
        <p14:creationId xmlns:p14="http://schemas.microsoft.com/office/powerpoint/2010/main" val="22624562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778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11/18/2021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sz="2100"/>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12023997-F532-4D5B-B2F3-9E05A41D497B}" type="slidenum">
              <a:rPr lang="en-US" altLang="en-US" smtClean="0"/>
              <a:pPr>
                <a:defRPr/>
              </a:pPr>
              <a:t>‹#›</a:t>
            </a:fld>
            <a:endParaRPr lang="en-US" altLang="en-US"/>
          </a:p>
        </p:txBody>
      </p:sp>
    </p:spTree>
    <p:extLst>
      <p:ext uri="{BB962C8B-B14F-4D97-AF65-F5344CB8AC3E}">
        <p14:creationId xmlns:p14="http://schemas.microsoft.com/office/powerpoint/2010/main" val="34288558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96649892-EB20-4383-9D6A-6D1ED2147F7F}" type="slidenum">
              <a:rPr lang="en-US" altLang="en-US" smtClean="0"/>
              <a:pPr>
                <a:defRPr/>
              </a:pPr>
              <a:t>‹#›</a:t>
            </a:fld>
            <a:endParaRPr lang="en-US" altLang="en-US"/>
          </a:p>
        </p:txBody>
      </p:sp>
    </p:spTree>
    <p:extLst>
      <p:ext uri="{BB962C8B-B14F-4D97-AF65-F5344CB8AC3E}">
        <p14:creationId xmlns:p14="http://schemas.microsoft.com/office/powerpoint/2010/main" val="34159613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3B271689-3C51-413B-9388-DDBA7E74E1E4}" type="slidenum">
              <a:rPr lang="en-US" altLang="en-US" smtClean="0"/>
              <a:pPr>
                <a:defRPr/>
              </a:pPr>
              <a:t>‹#›</a:t>
            </a:fld>
            <a:endParaRPr lang="en-US" altLang="en-US"/>
          </a:p>
        </p:txBody>
      </p:sp>
    </p:spTree>
    <p:extLst>
      <p:ext uri="{BB962C8B-B14F-4D97-AF65-F5344CB8AC3E}">
        <p14:creationId xmlns:p14="http://schemas.microsoft.com/office/powerpoint/2010/main" val="34498106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E9CD7985-991B-46C7-A32A-6942E2DB1188}" type="slidenum">
              <a:rPr lang="en-US" altLang="en-US" smtClean="0"/>
              <a:pPr>
                <a:defRPr/>
              </a:pPr>
              <a:t>‹#›</a:t>
            </a:fld>
            <a:endParaRPr lang="en-US" altLang="en-US"/>
          </a:p>
        </p:txBody>
      </p:sp>
    </p:spTree>
    <p:extLst>
      <p:ext uri="{BB962C8B-B14F-4D97-AF65-F5344CB8AC3E}">
        <p14:creationId xmlns:p14="http://schemas.microsoft.com/office/powerpoint/2010/main" val="21520126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F779FD90-85FD-43B3-9F6B-6E3DF5251AE4}" type="slidenum">
              <a:rPr lang="en-US" altLang="en-US" smtClean="0"/>
              <a:pPr>
                <a:defRPr/>
              </a:pPr>
              <a:t>‹#›</a:t>
            </a:fld>
            <a:endParaRPr lang="en-US" altLang="en-US"/>
          </a:p>
        </p:txBody>
      </p:sp>
    </p:spTree>
    <p:extLst>
      <p:ext uri="{BB962C8B-B14F-4D97-AF65-F5344CB8AC3E}">
        <p14:creationId xmlns:p14="http://schemas.microsoft.com/office/powerpoint/2010/main" val="33663730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17078238-A850-4F7F-9FB2-C7F3ED51152A}" type="slidenum">
              <a:rPr lang="en-US" altLang="en-US" smtClean="0"/>
              <a:pPr>
                <a:defRPr/>
              </a:pPr>
              <a:t>‹#›</a:t>
            </a:fld>
            <a:endParaRPr lang="en-US" altLang="en-US"/>
          </a:p>
        </p:txBody>
      </p:sp>
    </p:spTree>
    <p:extLst>
      <p:ext uri="{BB962C8B-B14F-4D97-AF65-F5344CB8AC3E}">
        <p14:creationId xmlns:p14="http://schemas.microsoft.com/office/powerpoint/2010/main" val="14108828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lvl1pPr>
              <a:defRPr sz="2100"/>
            </a:lvl1pPr>
          </a:lstStyle>
          <a:p>
            <a:r>
              <a:rPr lang="en-US" dirty="0"/>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lvl1pPr>
              <a:defRPr sz="1275"/>
            </a:lvl1pPr>
            <a:lvl2pPr>
              <a:defRPr sz="1275"/>
            </a:lvl2pPr>
            <a:lvl3pPr>
              <a:defRPr sz="1275"/>
            </a:lvl3pPr>
            <a:lvl4pPr>
              <a:defRPr sz="1275"/>
            </a:lvl4pPr>
            <a:lvl5pP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03875237-B0F8-4D27-B8AA-EA0E8F7832E5}" type="slidenum">
              <a:rPr lang="en-US" altLang="en-US" smtClean="0"/>
              <a:pPr>
                <a:defRPr/>
              </a:pPr>
              <a:t>‹#›</a:t>
            </a:fld>
            <a:endParaRPr lang="en-US" altLang="en-US"/>
          </a:p>
        </p:txBody>
      </p:sp>
    </p:spTree>
    <p:extLst>
      <p:ext uri="{BB962C8B-B14F-4D97-AF65-F5344CB8AC3E}">
        <p14:creationId xmlns:p14="http://schemas.microsoft.com/office/powerpoint/2010/main" val="115860850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lvl1pPr>
              <a:defRPr sz="2100"/>
            </a:lvl1p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D13E6E76-F12E-4D1B-9B56-009C721BF777}" type="slidenum">
              <a:rPr lang="en-US" altLang="en-US" smtClean="0"/>
              <a:pPr>
                <a:defRPr/>
              </a:pPr>
              <a:t>‹#›</a:t>
            </a:fld>
            <a:endParaRPr lang="en-US" altLang="en-US"/>
          </a:p>
        </p:txBody>
      </p:sp>
    </p:spTree>
    <p:extLst>
      <p:ext uri="{BB962C8B-B14F-4D97-AF65-F5344CB8AC3E}">
        <p14:creationId xmlns:p14="http://schemas.microsoft.com/office/powerpoint/2010/main" val="163119889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D13E6E76-F12E-4D1B-9B56-009C721BF777}"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65147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7140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extLst>
      <p:ext uri="{BB962C8B-B14F-4D97-AF65-F5344CB8AC3E}">
        <p14:creationId xmlns:p14="http://schemas.microsoft.com/office/powerpoint/2010/main" val="4146488840"/>
      </p:ext>
    </p:extLst>
  </p:cSld>
  <p:clrMapOvr>
    <a:masterClrMapping/>
  </p:clrMapOvr>
  <p:transition spd="med">
    <p:wipe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772393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44770" y="4366022"/>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5284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919731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6287986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951650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5237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17810521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8352877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5676177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673363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30545468"/>
      </p:ext>
    </p:extLst>
  </p:cSld>
  <p:clrMapOvr>
    <a:masterClrMapping/>
  </p:clrMapOvr>
  <p:transition spd="med">
    <p:wipe dir="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6973255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6765986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973134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image" Target="../media/image1.emf"/><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theme" Target="../theme/theme4.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3.jpeg"/><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 Id="rId9"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image" Target="../media/image3.jpeg"/><Relationship Id="rId2" Type="http://schemas.openxmlformats.org/officeDocument/2006/relationships/slideLayout" Target="../slideLayouts/slideLayout67.xml"/><Relationship Id="rId16" Type="http://schemas.openxmlformats.org/officeDocument/2006/relationships/theme" Target="../theme/theme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10: NoSQL, Module II, Module IV-1</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baseline="0" dirty="0">
                <a:solidFill>
                  <a:schemeClr val="bg2">
                    <a:lumMod val="50000"/>
                    <a:lumOff val="50000"/>
                  </a:schemeClr>
                </a:solidFill>
                <a:latin typeface="Arial" charset="0"/>
                <a:ea typeface="Arial" charset="0"/>
                <a:cs typeface="Arial" charset="0"/>
              </a:rPr>
              <a:t>   © Donald F. Ferguson, 2017. All rights reserved.</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11/18/2021</a:t>
            </a:fld>
            <a:endParaRPr lang="en-US" sz="800" dirty="0">
              <a:solidFill>
                <a:schemeClr val="bg2">
                  <a:lumMod val="50000"/>
                  <a:lumOff val="50000"/>
                </a:schemeClr>
              </a:solidFill>
              <a:latin typeface="+mn-lt"/>
            </a:endParaRPr>
          </a:p>
        </p:txBody>
      </p:sp>
      <p:sp>
        <p:nvSpPr>
          <p:cNvPr id="7" name="TextBox 6"/>
          <p:cNvSpPr txBox="1"/>
          <p:nvPr userDrawn="1"/>
        </p:nvSpPr>
        <p:spPr bwMode="black">
          <a:xfrm>
            <a:off x="1117601" y="4772839"/>
            <a:ext cx="5042568" cy="317074"/>
          </a:xfrm>
          <a:prstGeom prst="rect">
            <a:avLst/>
          </a:prstGeom>
          <a:noFill/>
        </p:spPr>
        <p:txBody>
          <a:bodyPr wrap="square" lIns="0" tIns="0" rIns="0" bIns="0">
            <a:prstTxWarp prst="textNoShape">
              <a:avLst/>
            </a:prstTxWarp>
            <a:spAutoFit/>
          </a:bodyPr>
          <a:lstStyle/>
          <a:p>
            <a:pPr>
              <a:lnSpc>
                <a:spcPct val="120000"/>
              </a:lnSpc>
            </a:pPr>
            <a:r>
              <a:rPr lang="en-US" sz="900" i="1" dirty="0"/>
              <a:t>COMS 4111 – </a:t>
            </a:r>
            <a:r>
              <a:rPr lang="en-US" sz="900" b="0" i="0" kern="1200" dirty="0">
                <a:solidFill>
                  <a:schemeClr val="tx1"/>
                </a:solidFill>
                <a:effectLst/>
                <a:latin typeface="Arial" charset="0"/>
                <a:ea typeface="+mn-ea"/>
                <a:cs typeface="+mn-cs"/>
              </a:rPr>
              <a:t>Introduction to Databases</a:t>
            </a:r>
            <a:r>
              <a:rPr lang="en-US" sz="900" b="0" i="1" kern="1200" dirty="0">
                <a:solidFill>
                  <a:schemeClr val="tx1"/>
                </a:solidFill>
                <a:effectLst/>
                <a:latin typeface="Arial" charset="0"/>
                <a:ea typeface="+mn-ea"/>
                <a:cs typeface="+mn-cs"/>
              </a:rPr>
              <a:t>:</a:t>
            </a:r>
            <a:br>
              <a:rPr lang="en-US" sz="900" b="0" i="1" kern="1200" dirty="0">
                <a:solidFill>
                  <a:schemeClr val="tx1"/>
                </a:solidFill>
                <a:effectLst/>
                <a:latin typeface="Arial" charset="0"/>
                <a:ea typeface="+mn-ea"/>
                <a:cs typeface="+mn-cs"/>
              </a:rPr>
            </a:br>
            <a:r>
              <a:rPr lang="en-US" sz="900" i="1" dirty="0"/>
              <a:t>Lecture 20:  Some NoSQL Databases</a:t>
            </a:r>
            <a:endParaRPr lang="en-US" sz="1050" i="1" strike="sngStrike" dirty="0"/>
          </a:p>
        </p:txBody>
      </p:sp>
    </p:spTree>
    <p:extLst>
      <p:ext uri="{BB962C8B-B14F-4D97-AF65-F5344CB8AC3E}">
        <p14:creationId xmlns:p14="http://schemas.microsoft.com/office/powerpoint/2010/main" val="2490878679"/>
      </p:ext>
    </p:extLst>
  </p:cSld>
  <p:clrMap bg1="dk2" tx1="lt1" bg2="dk1" tx2="lt2" accent1="accent1" accent2="accent2" accent3="accent3" accent4="accent4" accent5="accent5" accent6="accent6" hlink="hlink" folHlink="folHlink"/>
  <p:sldLayoutIdLst>
    <p:sldLayoutId id="2147493782" r:id="rId1"/>
    <p:sldLayoutId id="2147493783" r:id="rId2"/>
    <p:sldLayoutId id="2147493784" r:id="rId3"/>
    <p:sldLayoutId id="2147493785" r:id="rId4"/>
    <p:sldLayoutId id="2147493786" r:id="rId5"/>
    <p:sldLayoutId id="2147493787" r:id="rId6"/>
    <p:sldLayoutId id="2147493788" r:id="rId7"/>
    <p:sldLayoutId id="2147493789" r:id="rId8"/>
    <p:sldLayoutId id="2147493790" r:id="rId9"/>
    <p:sldLayoutId id="2147493791" r:id="rId10"/>
    <p:sldLayoutId id="2147493792" r:id="rId11"/>
    <p:sldLayoutId id="2147493793" r:id="rId12"/>
    <p:sldLayoutId id="2147493794" r:id="rId13"/>
    <p:sldLayoutId id="2147493795" r:id="rId14"/>
    <p:sldLayoutId id="2147493796" r:id="rId15"/>
    <p:sldLayoutId id="2147493797" r:id="rId16"/>
  </p:sldLayoutIdLst>
  <p:transition spd="med">
    <p:wipe dir="r"/>
  </p:transition>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10" name="TextBox 11">
            <a:extLst>
              <a:ext uri="{FF2B5EF4-FFF2-40B4-BE49-F238E27FC236}">
                <a16:creationId xmlns:a16="http://schemas.microsoft.com/office/drawing/2014/main" id="{38E187AA-34A8-D048-B259-E1880BC76AB4}"/>
              </a:ext>
            </a:extLst>
          </p:cNvPr>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(F21): Lecture 9: No SQL Cont., Module II Cont.</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2955381236"/>
      </p:ext>
    </p:extLst>
  </p:cSld>
  <p:clrMap bg1="lt1" tx1="dk1" bg2="lt2" tx2="dk2" accent1="accent1" accent2="accent2" accent3="accent3" accent4="accent4" accent5="accent5" accent6="accent6" hlink="hlink" folHlink="folHlink"/>
  <p:sldLayoutIdLst>
    <p:sldLayoutId id="2147493799" r:id="rId1"/>
    <p:sldLayoutId id="2147493800" r:id="rId2"/>
    <p:sldLayoutId id="2147493801" r:id="rId3"/>
    <p:sldLayoutId id="2147493802" r:id="rId4"/>
    <p:sldLayoutId id="2147493803" r:id="rId5"/>
    <p:sldLayoutId id="2147493804" r:id="rId6"/>
    <p:sldLayoutId id="2147493805" r:id="rId7"/>
    <p:sldLayoutId id="2147493806" r:id="rId8"/>
    <p:sldLayoutId id="2147493807" r:id="rId9"/>
    <p:sldLayoutId id="2147493810" r:id="rId10"/>
    <p:sldLayoutId id="2147493873" r:id="rId11"/>
    <p:sldLayoutId id="2147493874" r:id="rId12"/>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D59AD00B-E75B-B24A-B168-2ABE6B2ADE62}"/>
              </a:ext>
            </a:extLst>
          </p:cNvPr>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(F20): </a:t>
            </a:r>
            <a:r>
              <a:rPr lang="en-US" altLang="en-US" sz="1050" i="1" dirty="0">
                <a:solidFill>
                  <a:schemeClr val="bg1"/>
                </a:solidFill>
              </a:rPr>
              <a:t>Lecture 9: Disks, I/O, Indexes</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3327183969"/>
      </p:ext>
    </p:extLst>
  </p:cSld>
  <p:clrMap bg1="lt1" tx1="dk1" bg2="lt2" tx2="dk2" accent1="accent1" accent2="accent2" accent3="accent3" accent4="accent4" accent5="accent5" accent6="accent6" hlink="hlink" folHlink="folHlink"/>
  <p:sldLayoutIdLst>
    <p:sldLayoutId id="2147493812" r:id="rId1"/>
    <p:sldLayoutId id="2147493813" r:id="rId2"/>
    <p:sldLayoutId id="2147493814" r:id="rId3"/>
    <p:sldLayoutId id="2147493815" r:id="rId4"/>
    <p:sldLayoutId id="2147493816" r:id="rId5"/>
    <p:sldLayoutId id="2147493817" r:id="rId6"/>
    <p:sldLayoutId id="2147493818" r:id="rId7"/>
    <p:sldLayoutId id="2147493819" r:id="rId8"/>
    <p:sldLayoutId id="2147493820" r:id="rId9"/>
    <p:sldLayoutId id="2147493821"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A046C81-2276-441D-9E49-14A55272ADA8}"/>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543171" name="Rectangle 3">
            <a:extLst>
              <a:ext uri="{FF2B5EF4-FFF2-40B4-BE49-F238E27FC236}">
                <a16:creationId xmlns:a16="http://schemas.microsoft.com/office/drawing/2014/main" id="{94FDBCE7-B8B5-4475-A996-42A0E008C53E}"/>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AE223EF9-3EAE-426A-A27B-0C1FBF69E26E}" type="slidenum">
              <a:rPr lang="en-US" altLang="en-US"/>
              <a:pPr>
                <a:defRPr/>
              </a:pPr>
              <a:t>‹#›</a:t>
            </a:fld>
            <a:endParaRPr lang="en-US" altLang="en-US"/>
          </a:p>
        </p:txBody>
      </p:sp>
      <p:sp>
        <p:nvSpPr>
          <p:cNvPr id="1028" name="Text Box 4">
            <a:extLst>
              <a:ext uri="{FF2B5EF4-FFF2-40B4-BE49-F238E27FC236}">
                <a16:creationId xmlns:a16="http://schemas.microsoft.com/office/drawing/2014/main" id="{55E79249-6ECF-4C34-A00A-9EE8FF0E2EC8}"/>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a:solidFill>
                  <a:srgbClr val="002060"/>
                </a:solidFill>
              </a:rPr>
              <a:t>©Silberschatz, Korth and Sudarshan</a:t>
            </a:r>
          </a:p>
        </p:txBody>
      </p:sp>
      <p:sp>
        <p:nvSpPr>
          <p:cNvPr id="1543173" name="Text Box 5">
            <a:extLst>
              <a:ext uri="{FF2B5EF4-FFF2-40B4-BE49-F238E27FC236}">
                <a16:creationId xmlns:a16="http://schemas.microsoft.com/office/drawing/2014/main" id="{B3070CAB-1519-4AFA-BA1A-20FF2EC75D45}"/>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14.</a:t>
            </a:r>
            <a:fld id="{55FD8A8D-17A3-4AAC-BE47-EA12BE456641}"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1543174" name="Rectangle 6">
            <a:extLst>
              <a:ext uri="{FF2B5EF4-FFF2-40B4-BE49-F238E27FC236}">
                <a16:creationId xmlns:a16="http://schemas.microsoft.com/office/drawing/2014/main" id="{BA8FD198-5285-49F7-96E8-ED3486954D9F}"/>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28050157-A7F4-4D2D-8803-07D0D26FB866}"/>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B28619C-B39E-43A8-A32E-F263649EC642}"/>
              </a:ext>
            </a:extLst>
          </p:cNvPr>
          <p:cNvSpPr>
            <a:spLocks/>
          </p:cNvSpPr>
          <p:nvPr/>
        </p:nvSpPr>
        <p:spPr bwMode="auto">
          <a:xfrm>
            <a:off x="8916988" y="4083844"/>
            <a:ext cx="227012" cy="35719"/>
          </a:xfrm>
          <a:custGeom>
            <a:avLst/>
            <a:gdLst>
              <a:gd name="T0" fmla="*/ 0 w 285"/>
              <a:gd name="T1" fmla="*/ 2147483646 h 61"/>
              <a:gd name="T2" fmla="*/ 1010703623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951510025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951510025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1010703623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5"/>
          <a:stretch>
            <a:fillRect/>
          </a:stretch>
        </p:blipFill>
        <p:spPr bwMode="auto">
          <a:xfrm>
            <a:off x="1" y="0"/>
            <a:ext cx="812345" cy="77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0835257"/>
      </p:ext>
    </p:extLst>
  </p:cSld>
  <p:clrMap bg1="lt1" tx1="dk1" bg2="lt2" tx2="dk2" accent1="accent1" accent2="accent2" accent3="accent3" accent4="accent4" accent5="accent5" accent6="accent6" hlink="hlink" folHlink="folHlink"/>
  <p:sldLayoutIdLst>
    <p:sldLayoutId id="2147493823" r:id="rId1"/>
    <p:sldLayoutId id="2147493824" r:id="rId2"/>
    <p:sldLayoutId id="2147493825" r:id="rId3"/>
    <p:sldLayoutId id="2147493826" r:id="rId4"/>
    <p:sldLayoutId id="2147493827" r:id="rId5"/>
    <p:sldLayoutId id="2147493828" r:id="rId6"/>
    <p:sldLayoutId id="2147493829" r:id="rId7"/>
    <p:sldLayoutId id="2147493830" r:id="rId8"/>
    <p:sldLayoutId id="2147493831" r:id="rId9"/>
    <p:sldLayoutId id="2147493832" r:id="rId10"/>
    <p:sldLayoutId id="2147493833" r:id="rId11"/>
    <p:sldLayoutId id="2147493834" r:id="rId12"/>
    <p:sldLayoutId id="2147493835"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(F18): </a:t>
            </a:r>
            <a:r>
              <a:rPr lang="en-US" altLang="en-US" sz="1050" i="1" dirty="0">
                <a:solidFill>
                  <a:schemeClr val="bg1"/>
                </a:solidFill>
              </a:rPr>
              <a:t>Lecture 10:</a:t>
            </a:r>
            <a:r>
              <a:rPr lang="en-US" altLang="en-US" sz="1050" i="1" baseline="0" dirty="0">
                <a:solidFill>
                  <a:schemeClr val="bg1"/>
                </a:solidFill>
              </a:rPr>
              <a:t> Query Processing, Transactions, Recovery</a:t>
            </a:r>
            <a:br>
              <a:rPr lang="en-US" altLang="en-US" sz="1050" i="1" baseline="0" dirty="0">
                <a:solidFill>
                  <a:schemeClr val="bg1"/>
                </a:solidFill>
              </a:rPr>
            </a:br>
            <a:r>
              <a:rPr lang="de-DE" altLang="en-US" sz="900" i="1" dirty="0">
                <a:solidFill>
                  <a:schemeClr val="bg1"/>
                </a:solidFill>
              </a:rPr>
              <a:t>© Donald F. Ferguson, 2018</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207229940"/>
      </p:ext>
    </p:extLst>
  </p:cSld>
  <p:clrMap bg1="lt1" tx1="dk1" bg2="lt2" tx2="dk2" accent1="accent1" accent2="accent2" accent3="accent3" accent4="accent4" accent5="accent5" accent6="accent6" hlink="hlink" folHlink="folHlink"/>
  <p:sldLayoutIdLst>
    <p:sldLayoutId id="2147493837" r:id="rId1"/>
    <p:sldLayoutId id="2147493838" r:id="rId2"/>
    <p:sldLayoutId id="2147493839" r:id="rId3"/>
    <p:sldLayoutId id="2147493840" r:id="rId4"/>
    <p:sldLayoutId id="2147493841" r:id="rId5"/>
    <p:sldLayoutId id="2147493842" r:id="rId6"/>
    <p:sldLayoutId id="2147493843"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D13E6E76-F12E-4D1B-9B56-009C721BF777}"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15.</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C51EB6E8-DB40-47B3-A1ED-7368CB8F40A8}"/>
              </a:ext>
            </a:extLst>
          </p:cNvPr>
          <p:cNvPicPr>
            <a:picLocks noChangeAspect="1" noChangeArrowheads="1"/>
          </p:cNvPicPr>
          <p:nvPr userDrawn="1"/>
        </p:nvPicPr>
        <p:blipFill>
          <a:blip r:embed="rId17"/>
          <a:stretch>
            <a:fillRect/>
          </a:stretch>
        </p:blipFill>
        <p:spPr bwMode="auto">
          <a:xfrm>
            <a:off x="2304" y="1"/>
            <a:ext cx="812084" cy="77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2453561"/>
      </p:ext>
    </p:extLst>
  </p:cSld>
  <p:clrMap bg1="lt1" tx1="dk1" bg2="lt2" tx2="dk2" accent1="accent1" accent2="accent2" accent3="accent3" accent4="accent4" accent5="accent5" accent6="accent6" hlink="hlink" folHlink="folHlink"/>
  <p:sldLayoutIdLst>
    <p:sldLayoutId id="2147493845" r:id="rId1"/>
    <p:sldLayoutId id="2147493846" r:id="rId2"/>
    <p:sldLayoutId id="2147493847" r:id="rId3"/>
    <p:sldLayoutId id="2147493848" r:id="rId4"/>
    <p:sldLayoutId id="2147493849" r:id="rId5"/>
    <p:sldLayoutId id="2147493850" r:id="rId6"/>
    <p:sldLayoutId id="2147493851" r:id="rId7"/>
    <p:sldLayoutId id="2147493852" r:id="rId8"/>
    <p:sldLayoutId id="2147493853" r:id="rId9"/>
    <p:sldLayoutId id="2147493854" r:id="rId10"/>
    <p:sldLayoutId id="2147493855" r:id="rId11"/>
    <p:sldLayoutId id="2147493856" r:id="rId12"/>
    <p:sldLayoutId id="2147493857" r:id="rId13"/>
    <p:sldLayoutId id="2147493858" r:id="rId14"/>
    <p:sldLayoutId id="2147493859" r:id="rId15"/>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7.</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5722047"/>
      </p:ext>
    </p:extLst>
  </p:cSld>
  <p:clrMap bg1="lt1" tx1="dk1" bg2="lt2" tx2="dk2" accent1="accent1" accent2="accent2" accent3="accent3" accent4="accent4" accent5="accent5" accent6="accent6" hlink="hlink" folHlink="folHlink"/>
  <p:sldLayoutIdLst>
    <p:sldLayoutId id="2147493861" r:id="rId1"/>
    <p:sldLayoutId id="2147493862" r:id="rId2"/>
    <p:sldLayoutId id="2147493863" r:id="rId3"/>
    <p:sldLayoutId id="2147493864" r:id="rId4"/>
    <p:sldLayoutId id="2147493865" r:id="rId5"/>
    <p:sldLayoutId id="2147493866" r:id="rId6"/>
    <p:sldLayoutId id="2147493867" r:id="rId7"/>
    <p:sldLayoutId id="2147493868" r:id="rId8"/>
    <p:sldLayoutId id="2147493869" r:id="rId9"/>
    <p:sldLayoutId id="2147493870" r:id="rId10"/>
    <p:sldLayoutId id="2147493871" r:id="rId11"/>
    <p:sldLayoutId id="214749387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10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5" Type="http://schemas.openxmlformats.org/officeDocument/2006/relationships/image" Target="../media/image67.tiff"/><Relationship Id="rId4" Type="http://schemas.openxmlformats.org/officeDocument/2006/relationships/image" Target="../media/image66.png"/></Relationships>
</file>

<file path=ppt/slides/_rels/slide101.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7.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hyperlink" Target="https://opendsa-server.cs.vt.edu/ODSA/AV/Development/hashAV.html" TargetMode="External"/><Relationship Id="rId2" Type="http://schemas.openxmlformats.org/officeDocument/2006/relationships/hyperlink" Target="http://iswsa.acm.org/mphf/openDSAPerfectHashAnimation/perfectHashAV.html" TargetMode="Externa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59.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5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7.xml"/></Relationships>
</file>

<file path=ppt/slides/_rels/slide3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7.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4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0.xml"/><Relationship Id="rId1" Type="http://schemas.openxmlformats.org/officeDocument/2006/relationships/slideLayout" Target="../slideLayouts/slideLayout7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7.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7.xml"/><Relationship Id="rId1" Type="http://schemas.openxmlformats.org/officeDocument/2006/relationships/vmlDrawing" Target="../drawings/vmlDrawing1.vml"/><Relationship Id="rId6" Type="http://schemas.openxmlformats.org/officeDocument/2006/relationships/image" Target="../media/image28.emf"/><Relationship Id="rId5" Type="http://schemas.openxmlformats.org/officeDocument/2006/relationships/image" Target="../media/image27.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7.xml"/><Relationship Id="rId1" Type="http://schemas.openxmlformats.org/officeDocument/2006/relationships/vmlDrawing" Target="../drawings/vmlDrawing2.vml"/><Relationship Id="rId5" Type="http://schemas.openxmlformats.org/officeDocument/2006/relationships/image" Target="../media/image29.wmf"/><Relationship Id="rId4" Type="http://schemas.openxmlformats.org/officeDocument/2006/relationships/oleObject" Target="../embeddings/oleObject2.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7.xml"/></Relationships>
</file>

<file path=ppt/slides/_rels/slide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2.xml"/><Relationship Id="rId1" Type="http://schemas.openxmlformats.org/officeDocument/2006/relationships/slideLayout" Target="../slideLayouts/slideLayout80.xml"/><Relationship Id="rId4" Type="http://schemas.openxmlformats.org/officeDocument/2006/relationships/image" Target="../media/image1.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2.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4.xml"/><Relationship Id="rId1" Type="http://schemas.openxmlformats.org/officeDocument/2006/relationships/slideLayout" Target="../slideLayouts/slideLayout8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7.xml"/><Relationship Id="rId1" Type="http://schemas.openxmlformats.org/officeDocument/2006/relationships/slideLayout" Target="../slideLayouts/slideLayout8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2.xml"/></Relationships>
</file>

<file path=ppt/slides/_rels/slide7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9.xml"/><Relationship Id="rId1" Type="http://schemas.openxmlformats.org/officeDocument/2006/relationships/slideLayout" Target="../slideLayouts/slideLayout82.xml"/></Relationships>
</file>

<file path=ppt/slides/_rels/slide7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2.xml"/></Relationships>
</file>

<file path=ppt/slides/_rels/slide7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1.xml"/><Relationship Id="rId1" Type="http://schemas.openxmlformats.org/officeDocument/2006/relationships/slideLayout" Target="../slideLayouts/slideLayout24.xml"/><Relationship Id="rId4" Type="http://schemas.openxmlformats.org/officeDocument/2006/relationships/image" Target="../media/image1.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hyperlink" Target="http://127.0.0.1:5001/api/lahmansbaseballdb" TargetMode="External"/><Relationship Id="rId2" Type="http://schemas.openxmlformats.org/officeDocument/2006/relationships/hyperlink" Target="http://127.0.0.1:5001/api"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2.xml"/><Relationship Id="rId1" Type="http://schemas.openxmlformats.org/officeDocument/2006/relationships/slideLayout" Target="../slideLayouts/slideLayout24.xml"/><Relationship Id="rId4" Type="http://schemas.openxmlformats.org/officeDocument/2006/relationships/image" Target="../media/image1.emf"/></Relationships>
</file>

<file path=ppt/slides/_rels/slide8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tiff"/><Relationship Id="rId7" Type="http://schemas.openxmlformats.org/officeDocument/2006/relationships/image" Target="../media/image46.tiff"/><Relationship Id="rId2" Type="http://schemas.openxmlformats.org/officeDocument/2006/relationships/image" Target="../media/image41.png"/><Relationship Id="rId1" Type="http://schemas.openxmlformats.org/officeDocument/2006/relationships/slideLayout" Target="../slideLayouts/slideLayout24.xml"/><Relationship Id="rId6" Type="http://schemas.openxmlformats.org/officeDocument/2006/relationships/image" Target="../media/image45.tiff"/><Relationship Id="rId5" Type="http://schemas.openxmlformats.org/officeDocument/2006/relationships/image" Target="../media/image44.tiff"/><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3.xml"/><Relationship Id="rId1" Type="http://schemas.openxmlformats.org/officeDocument/2006/relationships/slideLayout" Target="../slideLayouts/slideLayout31.xml"/><Relationship Id="rId4" Type="http://schemas.openxmlformats.org/officeDocument/2006/relationships/image" Target="../media/image1.emf"/></Relationships>
</file>

<file path=ppt/slides/_rels/slide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en.wikipedia.org/wiki/User_story" TargetMode="Externa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4.xml"/><Relationship Id="rId1" Type="http://schemas.openxmlformats.org/officeDocument/2006/relationships/slideLayout" Target="../slideLayouts/slideLayout31.xml"/><Relationship Id="rId4" Type="http://schemas.openxmlformats.org/officeDocument/2006/relationships/image" Target="../media/image1.emf"/></Relationships>
</file>

<file path=ppt/slides/_rels/slide95.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tiff"/><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1" y="11282"/>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2021</a:t>
            </a:r>
            <a:br>
              <a:rPr lang="en-US" altLang="en-US" sz="2800" i="1" dirty="0"/>
            </a:br>
            <a:br>
              <a:rPr lang="en-US" altLang="en-US" sz="2800" i="1" dirty="0"/>
            </a:br>
            <a:r>
              <a:rPr kumimoji="0" lang="en-US" altLang="en-US" sz="2800" b="0" i="1" u="none" strike="noStrike" kern="1200" cap="none" spc="0" normalizeH="0" baseline="0" noProof="0" dirty="0">
                <a:ln>
                  <a:noFill/>
                </a:ln>
                <a:effectLst/>
                <a:uLnTx/>
                <a:uFillTx/>
                <a:latin typeface="Calibri" charset="0"/>
                <a:ea typeface="ＭＳ Ｐゴシック" charset="-128"/>
                <a:cs typeface="+mn-cs"/>
              </a:rPr>
              <a:t>Lecture 10: No SQL, Module II, Module IV-1</a:t>
            </a:r>
            <a:endParaRPr lang="en-US" altLang="en-US" sz="28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2838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ETL Concepts</a:t>
            </a:r>
            <a:endParaRPr lang="en-US" sz="2000" dirty="0"/>
          </a:p>
        </p:txBody>
      </p:sp>
      <p:pic>
        <p:nvPicPr>
          <p:cNvPr id="4" name="Picture 3">
            <a:extLst>
              <a:ext uri="{FF2B5EF4-FFF2-40B4-BE49-F238E27FC236}">
                <a16:creationId xmlns:a16="http://schemas.microsoft.com/office/drawing/2014/main" id="{B70BD4F7-5B53-E643-A566-E0A1EB3C5FF9}"/>
              </a:ext>
            </a:extLst>
          </p:cNvPr>
          <p:cNvPicPr>
            <a:picLocks noChangeAspect="1"/>
          </p:cNvPicPr>
          <p:nvPr/>
        </p:nvPicPr>
        <p:blipFill>
          <a:blip r:embed="rId2"/>
          <a:stretch>
            <a:fillRect/>
          </a:stretch>
        </p:blipFill>
        <p:spPr>
          <a:xfrm>
            <a:off x="199030" y="2425013"/>
            <a:ext cx="3582398" cy="2051737"/>
          </a:xfrm>
          <a:prstGeom prst="rect">
            <a:avLst/>
          </a:prstGeom>
        </p:spPr>
      </p:pic>
      <p:pic>
        <p:nvPicPr>
          <p:cNvPr id="6" name="Picture 5">
            <a:extLst>
              <a:ext uri="{FF2B5EF4-FFF2-40B4-BE49-F238E27FC236}">
                <a16:creationId xmlns:a16="http://schemas.microsoft.com/office/drawing/2014/main" id="{ADE48378-5B4E-B74F-9CBF-8E3D26CC0F21}"/>
              </a:ext>
            </a:extLst>
          </p:cNvPr>
          <p:cNvPicPr>
            <a:picLocks noChangeAspect="1"/>
          </p:cNvPicPr>
          <p:nvPr/>
        </p:nvPicPr>
        <p:blipFill>
          <a:blip r:embed="rId3"/>
          <a:stretch>
            <a:fillRect/>
          </a:stretch>
        </p:blipFill>
        <p:spPr>
          <a:xfrm>
            <a:off x="4483654" y="57150"/>
            <a:ext cx="3669746" cy="3476602"/>
          </a:xfrm>
          <a:prstGeom prst="rect">
            <a:avLst/>
          </a:prstGeom>
        </p:spPr>
      </p:pic>
      <p:pic>
        <p:nvPicPr>
          <p:cNvPr id="7" name="Picture 6">
            <a:extLst>
              <a:ext uri="{FF2B5EF4-FFF2-40B4-BE49-F238E27FC236}">
                <a16:creationId xmlns:a16="http://schemas.microsoft.com/office/drawing/2014/main" id="{791C7AED-83F7-6648-9CA2-CFAB39C410D7}"/>
              </a:ext>
            </a:extLst>
          </p:cNvPr>
          <p:cNvPicPr>
            <a:picLocks noChangeAspect="1"/>
          </p:cNvPicPr>
          <p:nvPr/>
        </p:nvPicPr>
        <p:blipFill>
          <a:blip r:embed="rId4"/>
          <a:stretch>
            <a:fillRect/>
          </a:stretch>
        </p:blipFill>
        <p:spPr>
          <a:xfrm>
            <a:off x="4458633" y="3735456"/>
            <a:ext cx="3978351" cy="759775"/>
          </a:xfrm>
          <a:prstGeom prst="rect">
            <a:avLst/>
          </a:prstGeom>
        </p:spPr>
      </p:pic>
      <p:pic>
        <p:nvPicPr>
          <p:cNvPr id="8" name="Picture 7">
            <a:extLst>
              <a:ext uri="{FF2B5EF4-FFF2-40B4-BE49-F238E27FC236}">
                <a16:creationId xmlns:a16="http://schemas.microsoft.com/office/drawing/2014/main" id="{4A16F4C7-165D-FB4E-8E97-118271B5EE3C}"/>
              </a:ext>
            </a:extLst>
          </p:cNvPr>
          <p:cNvPicPr>
            <a:picLocks noChangeAspect="1"/>
          </p:cNvPicPr>
          <p:nvPr/>
        </p:nvPicPr>
        <p:blipFill>
          <a:blip r:embed="rId5"/>
          <a:stretch>
            <a:fillRect/>
          </a:stretch>
        </p:blipFill>
        <p:spPr>
          <a:xfrm>
            <a:off x="252449" y="1123950"/>
            <a:ext cx="3854450" cy="1230689"/>
          </a:xfrm>
          <a:prstGeom prst="rect">
            <a:avLst/>
          </a:prstGeom>
        </p:spPr>
      </p:pic>
      <p:sp>
        <p:nvSpPr>
          <p:cNvPr id="9" name="Rectangle 8">
            <a:extLst>
              <a:ext uri="{FF2B5EF4-FFF2-40B4-BE49-F238E27FC236}">
                <a16:creationId xmlns:a16="http://schemas.microsoft.com/office/drawing/2014/main" id="{4F61D2EA-B4BE-FB4C-9B7B-031A644A921C}"/>
              </a:ext>
            </a:extLst>
          </p:cNvPr>
          <p:cNvSpPr/>
          <p:nvPr/>
        </p:nvSpPr>
        <p:spPr>
          <a:xfrm>
            <a:off x="199030" y="506336"/>
            <a:ext cx="3669746" cy="276999"/>
          </a:xfrm>
          <a:prstGeom prst="rect">
            <a:avLst/>
          </a:prstGeom>
        </p:spPr>
        <p:txBody>
          <a:bodyPr wrap="square">
            <a:spAutoFit/>
          </a:bodyPr>
          <a:lstStyle/>
          <a:p>
            <a:r>
              <a:rPr lang="en-US" sz="1200" dirty="0"/>
              <a:t>https://</a:t>
            </a:r>
            <a:r>
              <a:rPr lang="en-US" sz="1200" dirty="0" err="1"/>
              <a:t>databricks.com</a:t>
            </a:r>
            <a:r>
              <a:rPr lang="en-US" sz="1200" dirty="0"/>
              <a:t>/glossary/extract-transform-load</a:t>
            </a:r>
          </a:p>
        </p:txBody>
      </p:sp>
    </p:spTree>
    <p:extLst>
      <p:ext uri="{BB962C8B-B14F-4D97-AF65-F5344CB8AC3E}">
        <p14:creationId xmlns:p14="http://schemas.microsoft.com/office/powerpoint/2010/main" val="31731707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MapReduce</a:t>
            </a:r>
          </a:p>
        </p:txBody>
      </p:sp>
      <p:pic>
        <p:nvPicPr>
          <p:cNvPr id="7" name="Picture 6">
            <a:extLst>
              <a:ext uri="{FF2B5EF4-FFF2-40B4-BE49-F238E27FC236}">
                <a16:creationId xmlns:a16="http://schemas.microsoft.com/office/drawing/2014/main" id="{C098D54E-B4D5-7040-9C21-4AAF3CD8A006}"/>
              </a:ext>
            </a:extLst>
          </p:cNvPr>
          <p:cNvPicPr>
            <a:picLocks noChangeAspect="1"/>
          </p:cNvPicPr>
          <p:nvPr/>
        </p:nvPicPr>
        <p:blipFill>
          <a:blip r:embed="rId2"/>
          <a:stretch>
            <a:fillRect/>
          </a:stretch>
        </p:blipFill>
        <p:spPr>
          <a:xfrm>
            <a:off x="965609" y="1908396"/>
            <a:ext cx="6248400" cy="2593676"/>
          </a:xfrm>
          <a:prstGeom prst="rect">
            <a:avLst/>
          </a:prstGeom>
        </p:spPr>
      </p:pic>
      <p:sp>
        <p:nvSpPr>
          <p:cNvPr id="8" name="Oval 7">
            <a:extLst>
              <a:ext uri="{FF2B5EF4-FFF2-40B4-BE49-F238E27FC236}">
                <a16:creationId xmlns:a16="http://schemas.microsoft.com/office/drawing/2014/main" id="{7D6E7379-DD85-4444-975F-989540DB05B0}"/>
              </a:ext>
            </a:extLst>
          </p:cNvPr>
          <p:cNvSpPr/>
          <p:nvPr/>
        </p:nvSpPr>
        <p:spPr>
          <a:xfrm>
            <a:off x="1646266" y="819150"/>
            <a:ext cx="838200" cy="838200"/>
          </a:xfrm>
          <a:prstGeom prst="ellipse">
            <a:avLst/>
          </a:prstGeom>
          <a:solidFill>
            <a:srgbClr val="0070C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op1</a:t>
            </a:r>
          </a:p>
        </p:txBody>
      </p:sp>
      <p:sp>
        <p:nvSpPr>
          <p:cNvPr id="9" name="Oval 8">
            <a:extLst>
              <a:ext uri="{FF2B5EF4-FFF2-40B4-BE49-F238E27FC236}">
                <a16:creationId xmlns:a16="http://schemas.microsoft.com/office/drawing/2014/main" id="{AD98CCA2-A9B6-9F48-BC10-6F316139EA42}"/>
              </a:ext>
            </a:extLst>
          </p:cNvPr>
          <p:cNvSpPr/>
          <p:nvPr/>
        </p:nvSpPr>
        <p:spPr>
          <a:xfrm>
            <a:off x="4343191" y="827161"/>
            <a:ext cx="838200" cy="838200"/>
          </a:xfrm>
          <a:prstGeom prst="ellipse">
            <a:avLst/>
          </a:prstGeom>
          <a:solidFill>
            <a:srgbClr val="FF000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op2</a:t>
            </a:r>
          </a:p>
        </p:txBody>
      </p:sp>
      <p:sp>
        <p:nvSpPr>
          <p:cNvPr id="10" name="Oval 9">
            <a:extLst>
              <a:ext uri="{FF2B5EF4-FFF2-40B4-BE49-F238E27FC236}">
                <a16:creationId xmlns:a16="http://schemas.microsoft.com/office/drawing/2014/main" id="{C39D786D-E4DB-7D44-9512-2B023E7B9AD0}"/>
              </a:ext>
            </a:extLst>
          </p:cNvPr>
          <p:cNvSpPr/>
          <p:nvPr/>
        </p:nvSpPr>
        <p:spPr>
          <a:xfrm>
            <a:off x="6375809" y="827161"/>
            <a:ext cx="838200" cy="838200"/>
          </a:xfrm>
          <a:prstGeom prst="ellipse">
            <a:avLst/>
          </a:prstGeom>
          <a:solidFill>
            <a:srgbClr val="00B05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op3</a:t>
            </a:r>
          </a:p>
        </p:txBody>
      </p:sp>
      <p:cxnSp>
        <p:nvCxnSpPr>
          <p:cNvPr id="12" name="Straight Arrow Connector 11">
            <a:extLst>
              <a:ext uri="{FF2B5EF4-FFF2-40B4-BE49-F238E27FC236}">
                <a16:creationId xmlns:a16="http://schemas.microsoft.com/office/drawing/2014/main" id="{0B223934-2A8B-E547-9B0A-BD4277AC49B0}"/>
              </a:ext>
            </a:extLst>
          </p:cNvPr>
          <p:cNvCxnSpPr>
            <a:stCxn id="8" idx="6"/>
            <a:endCxn id="9" idx="2"/>
          </p:cNvCxnSpPr>
          <p:nvPr/>
        </p:nvCxnSpPr>
        <p:spPr>
          <a:xfrm>
            <a:off x="2484466" y="1238250"/>
            <a:ext cx="1858725" cy="80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D151BD1-45DD-234D-BCC3-CA949614A52C}"/>
              </a:ext>
            </a:extLst>
          </p:cNvPr>
          <p:cNvCxnSpPr>
            <a:cxnSpLocks/>
            <a:stCxn id="9" idx="6"/>
            <a:endCxn id="10" idx="2"/>
          </p:cNvCxnSpPr>
          <p:nvPr/>
        </p:nvCxnSpPr>
        <p:spPr>
          <a:xfrm>
            <a:off x="5181391" y="1246261"/>
            <a:ext cx="11944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A7A57F1-583C-0A4B-932E-A553CCAD1467}"/>
              </a:ext>
            </a:extLst>
          </p:cNvPr>
          <p:cNvCxnSpPr/>
          <p:nvPr/>
        </p:nvCxnSpPr>
        <p:spPr>
          <a:xfrm>
            <a:off x="1011493" y="1238250"/>
            <a:ext cx="6347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847F49BC-8718-8242-B777-D847382899BB}"/>
              </a:ext>
            </a:extLst>
          </p:cNvPr>
          <p:cNvGrpSpPr/>
          <p:nvPr/>
        </p:nvGrpSpPr>
        <p:grpSpPr>
          <a:xfrm>
            <a:off x="419581" y="934104"/>
            <a:ext cx="562242" cy="608291"/>
            <a:chOff x="7696200" y="1504950"/>
            <a:chExt cx="914400" cy="989291"/>
          </a:xfrm>
          <a:solidFill>
            <a:schemeClr val="bg1">
              <a:lumMod val="65000"/>
            </a:schemeClr>
          </a:solidFill>
        </p:grpSpPr>
        <p:sp>
          <p:nvSpPr>
            <p:cNvPr id="19" name="Can 18">
              <a:extLst>
                <a:ext uri="{FF2B5EF4-FFF2-40B4-BE49-F238E27FC236}">
                  <a16:creationId xmlns:a16="http://schemas.microsoft.com/office/drawing/2014/main" id="{00528551-45CB-9E4D-9987-5CE4525BEA1A}"/>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an 17">
              <a:extLst>
                <a:ext uri="{FF2B5EF4-FFF2-40B4-BE49-F238E27FC236}">
                  <a16:creationId xmlns:a16="http://schemas.microsoft.com/office/drawing/2014/main" id="{6A03FE3A-3645-1D41-825B-1D34FCC4C15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E6BB5673-F2F5-FA47-BDB4-F7E9FF7B0A4F}"/>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94334376-537A-0D45-A41B-E0F819140C64}"/>
              </a:ext>
            </a:extLst>
          </p:cNvPr>
          <p:cNvGrpSpPr/>
          <p:nvPr/>
        </p:nvGrpSpPr>
        <p:grpSpPr>
          <a:xfrm>
            <a:off x="3148909" y="942115"/>
            <a:ext cx="562242" cy="608291"/>
            <a:chOff x="7696200" y="1504950"/>
            <a:chExt cx="914400" cy="989291"/>
          </a:xfrm>
          <a:solidFill>
            <a:srgbClr val="0070C0"/>
          </a:solidFill>
        </p:grpSpPr>
        <p:sp>
          <p:nvSpPr>
            <p:cNvPr id="22" name="Can 21">
              <a:extLst>
                <a:ext uri="{FF2B5EF4-FFF2-40B4-BE49-F238E27FC236}">
                  <a16:creationId xmlns:a16="http://schemas.microsoft.com/office/drawing/2014/main" id="{0C8486DE-A369-6446-A107-D95655603069}"/>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Can 22">
              <a:extLst>
                <a:ext uri="{FF2B5EF4-FFF2-40B4-BE49-F238E27FC236}">
                  <a16:creationId xmlns:a16="http://schemas.microsoft.com/office/drawing/2014/main" id="{A98378FC-6FB5-C24F-97D7-A4DAE23D83D4}"/>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an 23">
              <a:extLst>
                <a:ext uri="{FF2B5EF4-FFF2-40B4-BE49-F238E27FC236}">
                  <a16:creationId xmlns:a16="http://schemas.microsoft.com/office/drawing/2014/main" id="{9E415F3F-8803-8B44-A800-30E2E986D4A1}"/>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95250C16-4C17-A34E-B123-3A42E3A9E9F6}"/>
              </a:ext>
            </a:extLst>
          </p:cNvPr>
          <p:cNvGrpSpPr/>
          <p:nvPr/>
        </p:nvGrpSpPr>
        <p:grpSpPr>
          <a:xfrm>
            <a:off x="5494803" y="942115"/>
            <a:ext cx="562242" cy="608291"/>
            <a:chOff x="7696200" y="1504950"/>
            <a:chExt cx="914400" cy="989291"/>
          </a:xfrm>
          <a:solidFill>
            <a:srgbClr val="FF0000"/>
          </a:solidFill>
        </p:grpSpPr>
        <p:sp>
          <p:nvSpPr>
            <p:cNvPr id="35" name="Can 34">
              <a:extLst>
                <a:ext uri="{FF2B5EF4-FFF2-40B4-BE49-F238E27FC236}">
                  <a16:creationId xmlns:a16="http://schemas.microsoft.com/office/drawing/2014/main" id="{93E343C1-8208-8F4B-A452-3F7E3E058F93}"/>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an 35">
              <a:extLst>
                <a:ext uri="{FF2B5EF4-FFF2-40B4-BE49-F238E27FC236}">
                  <a16:creationId xmlns:a16="http://schemas.microsoft.com/office/drawing/2014/main" id="{60BB5B11-6353-EA4E-8F4B-ADDA37D700D3}"/>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an 36">
              <a:extLst>
                <a:ext uri="{FF2B5EF4-FFF2-40B4-BE49-F238E27FC236}">
                  <a16:creationId xmlns:a16="http://schemas.microsoft.com/office/drawing/2014/main" id="{5B1DC309-EAAB-5E49-B095-B9206DF027C3}"/>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8" name="Straight Arrow Connector 37">
            <a:extLst>
              <a:ext uri="{FF2B5EF4-FFF2-40B4-BE49-F238E27FC236}">
                <a16:creationId xmlns:a16="http://schemas.microsoft.com/office/drawing/2014/main" id="{ADD1F330-3C24-694F-BA40-9C238EC09694}"/>
              </a:ext>
            </a:extLst>
          </p:cNvPr>
          <p:cNvCxnSpPr>
            <a:cxnSpLocks/>
          </p:cNvCxnSpPr>
          <p:nvPr/>
        </p:nvCxnSpPr>
        <p:spPr>
          <a:xfrm>
            <a:off x="7214009" y="1247406"/>
            <a:ext cx="7374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1C5DFD5D-A08B-D046-A922-154F86724C27}"/>
              </a:ext>
            </a:extLst>
          </p:cNvPr>
          <p:cNvGrpSpPr/>
          <p:nvPr/>
        </p:nvGrpSpPr>
        <p:grpSpPr>
          <a:xfrm>
            <a:off x="7951470" y="942115"/>
            <a:ext cx="562242" cy="608291"/>
            <a:chOff x="7696200" y="1504950"/>
            <a:chExt cx="914400" cy="989291"/>
          </a:xfrm>
          <a:solidFill>
            <a:srgbClr val="00B050"/>
          </a:solidFill>
        </p:grpSpPr>
        <p:sp>
          <p:nvSpPr>
            <p:cNvPr id="41" name="Can 40">
              <a:extLst>
                <a:ext uri="{FF2B5EF4-FFF2-40B4-BE49-F238E27FC236}">
                  <a16:creationId xmlns:a16="http://schemas.microsoft.com/office/drawing/2014/main" id="{C088C23A-1370-D141-9D0C-CABC81B550C4}"/>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Can 41">
              <a:extLst>
                <a:ext uri="{FF2B5EF4-FFF2-40B4-BE49-F238E27FC236}">
                  <a16:creationId xmlns:a16="http://schemas.microsoft.com/office/drawing/2014/main" id="{2FBD4FC1-1C29-754B-B37E-8653915B187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an 42">
              <a:extLst>
                <a:ext uri="{FF2B5EF4-FFF2-40B4-BE49-F238E27FC236}">
                  <a16:creationId xmlns:a16="http://schemas.microsoft.com/office/drawing/2014/main" id="{8E5A627C-6AB8-704D-A194-FE6E76CC02CE}"/>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F003289B-DE28-1C47-B252-EB613F368B12}"/>
              </a:ext>
            </a:extLst>
          </p:cNvPr>
          <p:cNvSpPr txBox="1"/>
          <p:nvPr/>
        </p:nvSpPr>
        <p:spPr>
          <a:xfrm>
            <a:off x="848372" y="443639"/>
            <a:ext cx="7103098" cy="338554"/>
          </a:xfrm>
          <a:prstGeom prst="rect">
            <a:avLst/>
          </a:prstGeom>
          <a:noFill/>
        </p:spPr>
        <p:txBody>
          <a:bodyPr wrap="none" rtlCol="0">
            <a:spAutoFit/>
          </a:bodyPr>
          <a:lstStyle/>
          <a:p>
            <a:r>
              <a:rPr lang="en-US" sz="1600" dirty="0"/>
              <a:t>MapReduce is a data flow program with relatively simple operators on the data set.</a:t>
            </a:r>
          </a:p>
        </p:txBody>
      </p:sp>
      <p:sp>
        <p:nvSpPr>
          <p:cNvPr id="45" name="TextBox 44">
            <a:extLst>
              <a:ext uri="{FF2B5EF4-FFF2-40B4-BE49-F238E27FC236}">
                <a16:creationId xmlns:a16="http://schemas.microsoft.com/office/drawing/2014/main" id="{F5E14AA8-4AA8-2F4E-A9BB-334C0C00DFD5}"/>
              </a:ext>
            </a:extLst>
          </p:cNvPr>
          <p:cNvSpPr txBox="1"/>
          <p:nvPr/>
        </p:nvSpPr>
        <p:spPr>
          <a:xfrm>
            <a:off x="609600" y="1657350"/>
            <a:ext cx="6792822" cy="338554"/>
          </a:xfrm>
          <a:prstGeom prst="rect">
            <a:avLst/>
          </a:prstGeom>
          <a:noFill/>
        </p:spPr>
        <p:txBody>
          <a:bodyPr wrap="none" rtlCol="0">
            <a:spAutoFit/>
          </a:bodyPr>
          <a:lstStyle/>
          <a:p>
            <a:r>
              <a:rPr lang="en-US" sz="1600" dirty="0"/>
              <a:t>With each operator implemented in parallel on multiple nodes for performance.</a:t>
            </a:r>
          </a:p>
        </p:txBody>
      </p:sp>
      <p:sp>
        <p:nvSpPr>
          <p:cNvPr id="46" name="TextBox 45">
            <a:extLst>
              <a:ext uri="{FF2B5EF4-FFF2-40B4-BE49-F238E27FC236}">
                <a16:creationId xmlns:a16="http://schemas.microsoft.com/office/drawing/2014/main" id="{A625C71E-040F-504E-96F3-9D3EC1A47949}"/>
              </a:ext>
            </a:extLst>
          </p:cNvPr>
          <p:cNvSpPr txBox="1"/>
          <p:nvPr/>
        </p:nvSpPr>
        <p:spPr>
          <a:xfrm>
            <a:off x="1675971" y="4332795"/>
            <a:ext cx="3925947" cy="338554"/>
          </a:xfrm>
          <a:prstGeom prst="rect">
            <a:avLst/>
          </a:prstGeom>
          <a:noFill/>
        </p:spPr>
        <p:txBody>
          <a:bodyPr wrap="none" rtlCol="0">
            <a:spAutoFit/>
          </a:bodyPr>
          <a:lstStyle/>
          <a:p>
            <a:r>
              <a:rPr lang="en-US" sz="1600" dirty="0"/>
              <a:t>What is we want more complex “operators?”</a:t>
            </a:r>
          </a:p>
        </p:txBody>
      </p:sp>
    </p:spTree>
    <p:extLst>
      <p:ext uri="{BB962C8B-B14F-4D97-AF65-F5344CB8AC3E}">
        <p14:creationId xmlns:p14="http://schemas.microsoft.com/office/powerpoint/2010/main" val="4721948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35CF109-81A1-4B52-838F-6FCF135BB773}"/>
              </a:ext>
            </a:extLst>
          </p:cNvPr>
          <p:cNvSpPr>
            <a:spLocks noGrp="1"/>
          </p:cNvSpPr>
          <p:nvPr>
            <p:ph idx="1"/>
          </p:nvPr>
        </p:nvSpPr>
        <p:spPr/>
        <p:txBody>
          <a:bodyPr/>
          <a:lstStyle/>
          <a:p>
            <a:r>
              <a:rPr lang="en-US" altLang="en-US" dirty="0"/>
              <a:t>Current generation execution engines </a:t>
            </a:r>
          </a:p>
          <a:p>
            <a:pPr lvl="1"/>
            <a:r>
              <a:rPr lang="en-US" altLang="en-US" dirty="0"/>
              <a:t>natively support algebraic operations such as joins, aggregation, etc. natively.</a:t>
            </a:r>
          </a:p>
          <a:p>
            <a:pPr lvl="1"/>
            <a:r>
              <a:rPr lang="en-US" altLang="en-US" dirty="0"/>
              <a:t>Allow users to create their </a:t>
            </a:r>
            <a:r>
              <a:rPr lang="en-US" altLang="en-US" dirty="0">
                <a:solidFill>
                  <a:srgbClr val="FF0000"/>
                </a:solidFill>
              </a:rPr>
              <a:t>own algebraic operators</a:t>
            </a:r>
          </a:p>
          <a:p>
            <a:pPr lvl="1"/>
            <a:r>
              <a:rPr lang="en-US" altLang="en-US" dirty="0"/>
              <a:t>Support trees of algebraic operators that can be executed on </a:t>
            </a:r>
            <a:r>
              <a:rPr lang="en-US" altLang="en-US" dirty="0">
                <a:solidFill>
                  <a:srgbClr val="FF0000"/>
                </a:solidFill>
              </a:rPr>
              <a:t>multiple nodes in parallel</a:t>
            </a:r>
          </a:p>
          <a:p>
            <a:r>
              <a:rPr lang="en-US" altLang="en-US" dirty="0"/>
              <a:t>E.g. Apache </a:t>
            </a:r>
            <a:r>
              <a:rPr lang="en-US" altLang="en-US" dirty="0" err="1"/>
              <a:t>Tez</a:t>
            </a:r>
            <a:r>
              <a:rPr lang="en-US" altLang="en-US" dirty="0"/>
              <a:t>, Spark</a:t>
            </a:r>
          </a:p>
          <a:p>
            <a:pPr lvl="1"/>
            <a:r>
              <a:rPr lang="en-US" altLang="en-US" dirty="0" err="1"/>
              <a:t>Tex</a:t>
            </a:r>
            <a:r>
              <a:rPr lang="en-US" altLang="en-US" dirty="0"/>
              <a:t> provides low level API; Hive on </a:t>
            </a:r>
            <a:r>
              <a:rPr lang="en-US" altLang="en-US" dirty="0" err="1"/>
              <a:t>Tez</a:t>
            </a:r>
            <a:r>
              <a:rPr lang="en-US" altLang="en-US" dirty="0"/>
              <a:t> compiles SQL to </a:t>
            </a:r>
            <a:r>
              <a:rPr lang="en-US" altLang="en-US" dirty="0" err="1"/>
              <a:t>Tez</a:t>
            </a:r>
            <a:endParaRPr lang="en-US" altLang="en-US" dirty="0"/>
          </a:p>
          <a:p>
            <a:pPr lvl="1"/>
            <a:r>
              <a:rPr lang="en-IN" dirty="0"/>
              <a:t>Spark provides more user-friendly API</a:t>
            </a:r>
          </a:p>
        </p:txBody>
      </p:sp>
      <p:sp>
        <p:nvSpPr>
          <p:cNvPr id="4" name="Title 3">
            <a:extLst>
              <a:ext uri="{FF2B5EF4-FFF2-40B4-BE49-F238E27FC236}">
                <a16:creationId xmlns:a16="http://schemas.microsoft.com/office/drawing/2014/main" id="{8882B2BB-32B3-4233-9101-8F5F71E968FD}"/>
              </a:ext>
            </a:extLst>
          </p:cNvPr>
          <p:cNvSpPr>
            <a:spLocks noGrp="1"/>
          </p:cNvSpPr>
          <p:nvPr>
            <p:ph type="title"/>
          </p:nvPr>
        </p:nvSpPr>
        <p:spPr/>
        <p:txBody>
          <a:bodyPr/>
          <a:lstStyle/>
          <a:p>
            <a:r>
              <a:rPr lang="en-IN" dirty="0"/>
              <a:t>Algebraic Operations</a:t>
            </a:r>
          </a:p>
        </p:txBody>
      </p:sp>
    </p:spTree>
    <p:extLst>
      <p:ext uri="{BB962C8B-B14F-4D97-AF65-F5344CB8AC3E}">
        <p14:creationId xmlns:p14="http://schemas.microsoft.com/office/powerpoint/2010/main" val="26661734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A8EA258-F0BA-48C4-B926-DF50A43A8D8A}"/>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sz="2000" dirty="0"/>
              <a:t>Spark</a:t>
            </a:r>
          </a:p>
        </p:txBody>
      </p:sp>
      <p:pic>
        <p:nvPicPr>
          <p:cNvPr id="3" name="Picture 2">
            <a:extLst>
              <a:ext uri="{FF2B5EF4-FFF2-40B4-BE49-F238E27FC236}">
                <a16:creationId xmlns:a16="http://schemas.microsoft.com/office/drawing/2014/main" id="{9C2C8151-FE62-FA4E-8D39-645EE3726833}"/>
              </a:ext>
            </a:extLst>
          </p:cNvPr>
          <p:cNvPicPr>
            <a:picLocks noChangeAspect="1"/>
          </p:cNvPicPr>
          <p:nvPr/>
        </p:nvPicPr>
        <p:blipFill>
          <a:blip r:embed="rId2"/>
          <a:stretch>
            <a:fillRect/>
          </a:stretch>
        </p:blipFill>
        <p:spPr>
          <a:xfrm>
            <a:off x="152400" y="534413"/>
            <a:ext cx="8080577" cy="4074674"/>
          </a:xfrm>
          <a:prstGeom prst="rect">
            <a:avLst/>
          </a:prstGeom>
        </p:spPr>
      </p:pic>
    </p:spTree>
    <p:extLst>
      <p:ext uri="{BB962C8B-B14F-4D97-AF65-F5344CB8AC3E}">
        <p14:creationId xmlns:p14="http://schemas.microsoft.com/office/powerpoint/2010/main" val="4314672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F4E0C5-3B2E-401E-B9E5-89B75FC30356}"/>
              </a:ext>
            </a:extLst>
          </p:cNvPr>
          <p:cNvSpPr>
            <a:spLocks noGrp="1"/>
          </p:cNvSpPr>
          <p:nvPr>
            <p:ph idx="1"/>
          </p:nvPr>
        </p:nvSpPr>
        <p:spPr/>
        <p:txBody>
          <a:bodyPr/>
          <a:lstStyle/>
          <a:p>
            <a:r>
              <a:rPr lang="en-US" dirty="0"/>
              <a:t>Installing, setting up, configuring, … the software can be very, very complex.</a:t>
            </a:r>
          </a:p>
          <a:p>
            <a:endParaRPr lang="en-US" dirty="0"/>
          </a:p>
          <a:p>
            <a:r>
              <a:rPr lang="en-US" dirty="0"/>
              <a:t>We are going to understand the concepts using MongoDB Aggregation Pipeline, which is simpler and more restricted.</a:t>
            </a:r>
          </a:p>
          <a:p>
            <a:pPr lvl="1"/>
            <a:r>
              <a:rPr lang="en-US" dirty="0"/>
              <a:t>Not graphical/DAG</a:t>
            </a:r>
          </a:p>
          <a:p>
            <a:pPr lvl="1"/>
            <a:r>
              <a:rPr lang="en-US" dirty="0"/>
              <a:t>Parallelism unclear</a:t>
            </a:r>
          </a:p>
          <a:p>
            <a:pPr lvl="1"/>
            <a:endParaRPr lang="en-US" dirty="0"/>
          </a:p>
          <a:p>
            <a:r>
              <a:rPr lang="en-US" dirty="0"/>
              <a:t>Explain and demonstrate the concept of parallelism.</a:t>
            </a:r>
          </a:p>
          <a:p>
            <a:endParaRPr lang="en-US" dirty="0"/>
          </a:p>
          <a:p>
            <a:r>
              <a:rPr lang="en-US" dirty="0"/>
              <a:t>MongoDB</a:t>
            </a:r>
          </a:p>
          <a:p>
            <a:pPr lvl="1"/>
            <a:r>
              <a:rPr lang="en-US" dirty="0"/>
              <a:t>&gt;</a:t>
            </a:r>
            <a:r>
              <a:rPr lang="en-US" dirty="0" err="1"/>
              <a:t>mongoimport</a:t>
            </a:r>
            <a:r>
              <a:rPr lang="en-US" dirty="0"/>
              <a:t> --</a:t>
            </a:r>
            <a:r>
              <a:rPr lang="en-US" dirty="0" err="1"/>
              <a:t>db</a:t>
            </a:r>
            <a:r>
              <a:rPr lang="en-US" dirty="0"/>
              <a:t> HW3 --collection </a:t>
            </a:r>
            <a:r>
              <a:rPr lang="en-US" dirty="0" err="1"/>
              <a:t>name_basics</a:t>
            </a:r>
            <a:r>
              <a:rPr lang="en-US" dirty="0"/>
              <a:t>  --type </a:t>
            </a:r>
            <a:r>
              <a:rPr lang="en-US" dirty="0" err="1"/>
              <a:t>tsv</a:t>
            </a:r>
            <a:r>
              <a:rPr lang="en-US" dirty="0"/>
              <a:t> --file </a:t>
            </a:r>
            <a:r>
              <a:rPr lang="en-US" dirty="0" err="1"/>
              <a:t>name_basics.tsv</a:t>
            </a:r>
            <a:r>
              <a:rPr lang="en-US" dirty="0"/>
              <a:t> --</a:t>
            </a:r>
            <a:r>
              <a:rPr lang="en-US" dirty="0" err="1"/>
              <a:t>headerline</a:t>
            </a:r>
            <a:endParaRPr lang="en-US" dirty="0"/>
          </a:p>
        </p:txBody>
      </p:sp>
      <p:sp>
        <p:nvSpPr>
          <p:cNvPr id="3" name="Title 2">
            <a:extLst>
              <a:ext uri="{FF2B5EF4-FFF2-40B4-BE49-F238E27FC236}">
                <a16:creationId xmlns:a16="http://schemas.microsoft.com/office/drawing/2014/main" id="{E79E8324-4DE1-49E3-9F2D-106A04090FD5}"/>
              </a:ext>
            </a:extLst>
          </p:cNvPr>
          <p:cNvSpPr>
            <a:spLocks noGrp="1"/>
          </p:cNvSpPr>
          <p:nvPr>
            <p:ph type="title"/>
          </p:nvPr>
        </p:nvSpPr>
        <p:spPr/>
        <p:txBody>
          <a:bodyPr/>
          <a:lstStyle/>
          <a:p>
            <a:r>
              <a:rPr lang="en-US" dirty="0"/>
              <a:t>Mapping to HW3a</a:t>
            </a:r>
          </a:p>
        </p:txBody>
      </p:sp>
    </p:spTree>
    <p:extLst>
      <p:ext uri="{BB962C8B-B14F-4D97-AF65-F5344CB8AC3E}">
        <p14:creationId xmlns:p14="http://schemas.microsoft.com/office/powerpoint/2010/main" val="971073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359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41A1B1C-C3DC-194A-ACAD-109765FC895B}"/>
              </a:ext>
            </a:extLst>
          </p:cNvPr>
          <p:cNvSpPr/>
          <p:nvPr/>
        </p:nvSpPr>
        <p:spPr bwMode="auto">
          <a:xfrm>
            <a:off x="4114800" y="26169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2CDD37C5-58AB-774C-9104-31D62AC5C189}"/>
              </a:ext>
            </a:extLst>
          </p:cNvPr>
          <p:cNvSpPr/>
          <p:nvPr/>
        </p:nvSpPr>
        <p:spPr bwMode="auto">
          <a:xfrm>
            <a:off x="4114800" y="33027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7" name="Rectangle 6">
            <a:extLst>
              <a:ext uri="{FF2B5EF4-FFF2-40B4-BE49-F238E27FC236}">
                <a16:creationId xmlns:a16="http://schemas.microsoft.com/office/drawing/2014/main" id="{C49E7513-6AEC-F94D-9219-17A433A11AD2}"/>
              </a:ext>
            </a:extLst>
          </p:cNvPr>
          <p:cNvSpPr/>
          <p:nvPr/>
        </p:nvSpPr>
        <p:spPr bwMode="auto">
          <a:xfrm>
            <a:off x="4114800" y="3986209"/>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1438062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grpSp>
    </p:spTree>
    <p:extLst>
      <p:ext uri="{BB962C8B-B14F-4D97-AF65-F5344CB8AC3E}">
        <p14:creationId xmlns:p14="http://schemas.microsoft.com/office/powerpoint/2010/main" val="645107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7994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1559976431"/>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a:p>
            <a:pPr lvl="1"/>
            <a:endParaRPr lang="en-IN" dirty="0"/>
          </a:p>
          <a:p>
            <a:r>
              <a:rPr lang="en-IN" dirty="0">
                <a:solidFill>
                  <a:srgbClr val="FF0000"/>
                </a:solidFill>
              </a:rPr>
              <a:t>(</a:t>
            </a:r>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pPr lvl="1"/>
            <a:r>
              <a:rPr lang="en-IN" dirty="0" err="1">
                <a:solidFill>
                  <a:srgbClr val="FF0000"/>
                </a:solidFill>
              </a:rPr>
              <a:t>nameLast</a:t>
            </a:r>
            <a:r>
              <a:rPr lang="en-IN" dirty="0">
                <a:solidFill>
                  <a:srgbClr val="FF0000"/>
                </a:solidFill>
              </a:rPr>
              <a:t> [</a:t>
            </a:r>
            <a:r>
              <a:rPr lang="en-IN" dirty="0" err="1">
                <a:solidFill>
                  <a:srgbClr val="FF0000"/>
                </a:solidFill>
              </a:rPr>
              <a:t>nameLast</a:t>
            </a:r>
            <a:r>
              <a:rPr lang="en-IN" dirty="0">
                <a:solidFill>
                  <a:srgbClr val="FF0000"/>
                </a:solidFill>
              </a:rPr>
              <a:t> = “Ferguson”] [</a:t>
            </a:r>
            <a:r>
              <a:rPr lang="en-IN" dirty="0" err="1">
                <a:solidFill>
                  <a:srgbClr val="FF0000"/>
                </a:solidFill>
              </a:rPr>
              <a:t>nameLast</a:t>
            </a:r>
            <a:r>
              <a:rPr lang="en-IN" dirty="0">
                <a:solidFill>
                  <a:srgbClr val="FF0000"/>
                </a:solidFill>
              </a:rPr>
              <a:t> like “Fer%”]</a:t>
            </a: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endParaRPr lang="en-IN" dirty="0">
              <a:solidFill>
                <a:srgbClr val="FF0000"/>
              </a:solidFill>
            </a:endParaRP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r>
              <a:rPr lang="en-IN" dirty="0">
                <a:solidFill>
                  <a:srgbClr val="FF0000"/>
                </a:solidFill>
              </a:rPr>
              <a:t>NOT and index on</a:t>
            </a:r>
          </a:p>
          <a:p>
            <a:pPr lvl="1"/>
            <a:r>
              <a:rPr lang="en-IN" dirty="0" err="1">
                <a:solidFill>
                  <a:srgbClr val="FF0000"/>
                </a:solidFill>
              </a:rPr>
              <a:t>nameFirst</a:t>
            </a:r>
            <a:r>
              <a:rPr lang="en-IN" dirty="0">
                <a:solidFill>
                  <a:srgbClr val="FF0000"/>
                </a:solidFill>
              </a:rPr>
              <a:t>, </a:t>
            </a:r>
            <a:r>
              <a:rPr lang="en-IN" dirty="0" err="1">
                <a:solidFill>
                  <a:srgbClr val="FF0000"/>
                </a:solidFill>
              </a:rPr>
              <a:t>nameLast</a:t>
            </a:r>
            <a:endParaRPr lang="en-IN" dirty="0">
              <a:solidFill>
                <a:srgbClr val="FF0000"/>
              </a:solidFill>
            </a:endParaRPr>
          </a:p>
          <a:p>
            <a:pPr lvl="1"/>
            <a:r>
              <a:rPr lang="en-IN" dirty="0">
                <a:solidFill>
                  <a:srgbClr val="FF0000"/>
                </a:solidFill>
              </a:rPr>
              <a:t>birthyear</a:t>
            </a:r>
          </a:p>
          <a:p>
            <a:pPr lvl="1"/>
            <a:r>
              <a:rPr lang="en-IN" dirty="0" err="1">
                <a:solidFill>
                  <a:srgbClr val="FF0000"/>
                </a:solidFill>
              </a:rPr>
              <a:t>nameLast</a:t>
            </a:r>
            <a:r>
              <a:rPr lang="en-IN" dirty="0">
                <a:solidFill>
                  <a:srgbClr val="FF0000"/>
                </a:solidFill>
              </a:rPr>
              <a:t> like [%</a:t>
            </a:r>
            <a:r>
              <a:rPr lang="en-IN" dirty="0" err="1">
                <a:solidFill>
                  <a:srgbClr val="FF0000"/>
                </a:solidFill>
              </a:rPr>
              <a:t>er</a:t>
            </a:r>
            <a:r>
              <a:rPr lang="en-IN" dirty="0">
                <a:solidFill>
                  <a:srgbClr val="FF0000"/>
                </a:solidFill>
              </a:rPr>
              <a:t>%]</a:t>
            </a:r>
          </a:p>
        </p:txBody>
      </p:sp>
    </p:spTree>
    <p:extLst>
      <p:ext uri="{BB962C8B-B14F-4D97-AF65-F5344CB8AC3E}">
        <p14:creationId xmlns:p14="http://schemas.microsoft.com/office/powerpoint/2010/main" val="2270622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350061987"/>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223142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 B</a:t>
            </a:r>
            <a:r>
              <a:rPr kumimoji="0" lang="en-US" altLang="en-US" sz="1275" b="0" i="0" u="none" strike="noStrike" kern="1200" cap="none" spc="0" normalizeH="0" baseline="3000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-tree is a rooted tree satisfying the following properties:</a:t>
            </a:r>
          </a:p>
        </p:txBody>
      </p:sp>
    </p:spTree>
    <p:extLst>
      <p:ext uri="{BB962C8B-B14F-4D97-AF65-F5344CB8AC3E}">
        <p14:creationId xmlns:p14="http://schemas.microsoft.com/office/powerpoint/2010/main" val="954573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a:extLst>
              <a:ext uri="{FF2B5EF4-FFF2-40B4-BE49-F238E27FC236}">
                <a16:creationId xmlns:a16="http://schemas.microsoft.com/office/drawing/2014/main" id="{1A245B92-21F7-4B6D-AD08-DE7F521B8B28}"/>
              </a:ext>
            </a:extLst>
          </p:cNvPr>
          <p:cNvSpPr txBox="1">
            <a:spLocks noChangeArrowheads="1"/>
          </p:cNvSpPr>
          <p:nvPr/>
        </p:nvSpPr>
        <p:spPr bwMode="auto">
          <a:xfrm>
            <a:off x="0"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0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a:t>
            </a:fld>
            <a:r>
              <a:rPr kumimoji="0" lang="en-US" altLang="en-US" sz="10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0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No SQL, Module II, Module IV-1     © Donald F. Ferguson, 2021</a:t>
            </a: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735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47243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5389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8081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4180939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1333500" y="1657350"/>
            <a:ext cx="647700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www.cs.usfca.edu</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galles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/visualization/</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BPlusTree.html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70662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2533496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2362714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947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Hash file organization of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file, using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996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A2B9D5-20CF-484E-8C76-E5FFE87FC345}"/>
              </a:ext>
            </a:extLst>
          </p:cNvPr>
          <p:cNvSpPr>
            <a:spLocks noGrp="1"/>
          </p:cNvSpPr>
          <p:nvPr>
            <p:ph idx="1"/>
          </p:nvPr>
        </p:nvSpPr>
        <p:spPr/>
        <p:txBody>
          <a:bodyPr/>
          <a:lstStyle/>
          <a:p>
            <a:r>
              <a:rPr lang="en-US" dirty="0"/>
              <a:t>Homework 3,4 and Concept</a:t>
            </a:r>
          </a:p>
          <a:p>
            <a:endParaRPr lang="en-US" dirty="0"/>
          </a:p>
          <a:p>
            <a:r>
              <a:rPr lang="en-US" dirty="0"/>
              <a:t>Module II Continued</a:t>
            </a:r>
          </a:p>
          <a:p>
            <a:pPr lvl="1"/>
            <a:r>
              <a:rPr lang="en-US" dirty="0"/>
              <a:t>Indexes</a:t>
            </a:r>
          </a:p>
          <a:p>
            <a:pPr lvl="1"/>
            <a:r>
              <a:rPr lang="en-US" dirty="0"/>
              <a:t>Query processing and query optimization</a:t>
            </a:r>
          </a:p>
          <a:p>
            <a:pPr lvl="1"/>
            <a:endParaRPr lang="en-US" dirty="0"/>
          </a:p>
          <a:p>
            <a:r>
              <a:rPr lang="en-US" dirty="0"/>
              <a:t>Normalization Part I: Introduction and Concepts</a:t>
            </a:r>
          </a:p>
          <a:p>
            <a:endParaRPr lang="en-US" dirty="0"/>
          </a:p>
          <a:p>
            <a:r>
              <a:rPr lang="en-US" dirty="0"/>
              <a:t>Application Architectures:</a:t>
            </a:r>
          </a:p>
          <a:p>
            <a:pPr lvl="1"/>
            <a:r>
              <a:rPr lang="en-US" dirty="0"/>
              <a:t>Web applications</a:t>
            </a:r>
          </a:p>
          <a:p>
            <a:pPr lvl="1"/>
            <a:r>
              <a:rPr lang="en-US" dirty="0"/>
              <a:t>Data warehouse, data lake, decision support, … …</a:t>
            </a:r>
          </a:p>
          <a:p>
            <a:endParaRPr lang="en-US" dirty="0"/>
          </a:p>
          <a:p>
            <a:endParaRPr lang="en-US" dirty="0"/>
          </a:p>
        </p:txBody>
      </p:sp>
      <p:sp>
        <p:nvSpPr>
          <p:cNvPr id="3" name="Title 2">
            <a:extLst>
              <a:ext uri="{FF2B5EF4-FFF2-40B4-BE49-F238E27FC236}">
                <a16:creationId xmlns:a16="http://schemas.microsoft.com/office/drawing/2014/main" id="{10664F47-7EE0-447D-BAA1-078767FC78BA}"/>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311991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483046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603"/>
            <a:ext cx="8279946" cy="387798"/>
          </a:xfrm>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609600" y="1657350"/>
            <a:ext cx="8077200" cy="92333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2"/>
              </a:rPr>
              <a:t>http://iswsa.acm.org/mphf/openDSAPerfectHashAnimation/perfectHashAV.html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https://opendsa-server.cs.vt.edu/ODSA/AV/Development/hashAV.html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3" name="TextBox 2">
            <a:extLst>
              <a:ext uri="{FF2B5EF4-FFF2-40B4-BE49-F238E27FC236}">
                <a16:creationId xmlns:a16="http://schemas.microsoft.com/office/drawing/2014/main" id="{77F54E9F-42D8-C94E-BDEC-FF0ED455FC5A}"/>
              </a:ext>
            </a:extLst>
          </p:cNvPr>
          <p:cNvSpPr txBox="1"/>
          <p:nvPr/>
        </p:nvSpPr>
        <p:spPr>
          <a:xfrm>
            <a:off x="1295400" y="2800350"/>
            <a:ext cx="5082160" cy="1754326"/>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nameLast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=“Ferguson”</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nameLast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&gt;= “Ferguson” and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nameLast</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&lt;= “Guthrie”</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 from professors join students using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uni</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O(N)*O(M)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sym typeface="Wingdings" pitchFamily="2" charset="2"/>
              </a:rPr>
              <a:t> O(N*M)</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O(N)+O(M)+O(1)*O(N) --&gt; O(N+M)</a:t>
            </a:r>
          </a:p>
        </p:txBody>
      </p:sp>
    </p:spTree>
    <p:extLst>
      <p:ext uri="{BB962C8B-B14F-4D97-AF65-F5344CB8AC3E}">
        <p14:creationId xmlns:p14="http://schemas.microsoft.com/office/powerpoint/2010/main" val="1112550771"/>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Query Processing</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a:extLst>
              <a:ext uri="{FF2B5EF4-FFF2-40B4-BE49-F238E27FC236}">
                <a16:creationId xmlns:a16="http://schemas.microsoft.com/office/drawing/2014/main" id="{D63F7BCC-B7FA-4EC2-9387-8F6716E2F78C}"/>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32</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No SQL, Module II, Module IV-1</a:t>
            </a:r>
          </a:p>
        </p:txBody>
      </p:sp>
    </p:spTree>
    <p:extLst>
      <p:ext uri="{BB962C8B-B14F-4D97-AF65-F5344CB8AC3E}">
        <p14:creationId xmlns:p14="http://schemas.microsoft.com/office/powerpoint/2010/main" val="115421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Disks, I/O, Indexes</a:t>
            </a:r>
          </a:p>
        </p:txBody>
      </p:sp>
      <p:sp>
        <p:nvSpPr>
          <p:cNvPr id="2" name="Rectangle 1">
            <a:extLst>
              <a:ext uri="{FF2B5EF4-FFF2-40B4-BE49-F238E27FC236}">
                <a16:creationId xmlns:a16="http://schemas.microsoft.com/office/drawing/2014/main" id="{54FC0121-D49A-254F-B057-E13F74504474}"/>
              </a:ext>
            </a:extLst>
          </p:cNvPr>
          <p:cNvSpPr/>
          <p:nvPr/>
        </p:nvSpPr>
        <p:spPr>
          <a:xfrm>
            <a:off x="0" y="0"/>
            <a:ext cx="9144000" cy="46863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Query Processing Overview</a:t>
            </a:r>
          </a:p>
        </p:txBody>
      </p:sp>
      <p:sp>
        <p:nvSpPr>
          <p:cNvPr id="8" name="TextBox 9">
            <a:extLst>
              <a:ext uri="{FF2B5EF4-FFF2-40B4-BE49-F238E27FC236}">
                <a16:creationId xmlns:a16="http://schemas.microsoft.com/office/drawing/2014/main" id="{DB3D185B-8104-41FB-97C5-1D1657925C84}"/>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33</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No SQL, Module II, Module IV-1</a:t>
            </a:r>
          </a:p>
        </p:txBody>
      </p:sp>
    </p:spTree>
    <p:extLst>
      <p:ext uri="{BB962C8B-B14F-4D97-AF65-F5344CB8AC3E}">
        <p14:creationId xmlns:p14="http://schemas.microsoft.com/office/powerpoint/2010/main" val="2324405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Compilation</a:t>
            </a:r>
          </a:p>
        </p:txBody>
      </p:sp>
      <p:pic>
        <p:nvPicPr>
          <p:cNvPr id="5" name="Picture 4"/>
          <p:cNvPicPr>
            <a:picLocks noChangeAspect="1"/>
          </p:cNvPicPr>
          <p:nvPr/>
        </p:nvPicPr>
        <p:blipFill>
          <a:blip r:embed="rId2"/>
          <a:stretch>
            <a:fillRect/>
          </a:stretch>
        </p:blipFill>
        <p:spPr>
          <a:xfrm>
            <a:off x="457200" y="514350"/>
            <a:ext cx="6845300" cy="2209800"/>
          </a:xfrm>
          <a:prstGeom prst="rect">
            <a:avLst/>
          </a:prstGeom>
        </p:spPr>
      </p:pic>
      <p:pic>
        <p:nvPicPr>
          <p:cNvPr id="6" name="Picture 5"/>
          <p:cNvPicPr>
            <a:picLocks noChangeAspect="1"/>
          </p:cNvPicPr>
          <p:nvPr/>
        </p:nvPicPr>
        <p:blipFill>
          <a:blip r:embed="rId3"/>
          <a:stretch>
            <a:fillRect/>
          </a:stretch>
        </p:blipFill>
        <p:spPr>
          <a:xfrm>
            <a:off x="546100" y="2488752"/>
            <a:ext cx="6616700" cy="2159000"/>
          </a:xfrm>
          <a:prstGeom prst="rect">
            <a:avLst/>
          </a:prstGeom>
        </p:spPr>
      </p:pic>
      <p:sp>
        <p:nvSpPr>
          <p:cNvPr id="7" name="Rectangle 6"/>
          <p:cNvSpPr/>
          <p:nvPr/>
        </p:nvSpPr>
        <p:spPr>
          <a:xfrm>
            <a:off x="3733800" y="514350"/>
            <a:ext cx="6324600" cy="43088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2nd Edition</a:t>
            </a:r>
            <a:endParaRPr kumimoji="0" lang="en-US" sz="1100" b="1"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11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11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11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Tree>
    <p:extLst>
      <p:ext uri="{BB962C8B-B14F-4D97-AF65-F5344CB8AC3E}">
        <p14:creationId xmlns:p14="http://schemas.microsoft.com/office/powerpoint/2010/main" val="2802288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lnSpc>
                <a:spcPct val="120000"/>
              </a:lnSpc>
              <a:spcBef>
                <a:spcPts val="0"/>
              </a:spcBef>
              <a:spcAft>
                <a:spcPts val="200"/>
              </a:spcAft>
            </a:pPr>
            <a:r>
              <a:rPr lang="en-US" dirty="0"/>
              <a:t>Parser/Translator</a:t>
            </a:r>
          </a:p>
          <a:p>
            <a:pPr lvl="1">
              <a:lnSpc>
                <a:spcPct val="120000"/>
              </a:lnSpc>
              <a:spcBef>
                <a:spcPts val="0"/>
              </a:spcBef>
              <a:spcAft>
                <a:spcPts val="200"/>
              </a:spcAft>
            </a:pPr>
            <a:r>
              <a:rPr lang="en-US" dirty="0"/>
              <a:t>Verifies syntax correctness and generates a </a:t>
            </a:r>
            <a:r>
              <a:rPr lang="en-US" i="1" dirty="0"/>
              <a:t>parse tree.</a:t>
            </a:r>
            <a:endParaRPr lang="en-US" dirty="0"/>
          </a:p>
          <a:p>
            <a:pPr lvl="1">
              <a:lnSpc>
                <a:spcPct val="120000"/>
              </a:lnSpc>
              <a:spcBef>
                <a:spcPts val="0"/>
              </a:spcBef>
              <a:spcAft>
                <a:spcPts val="200"/>
              </a:spcAft>
            </a:pPr>
            <a:r>
              <a:rPr lang="en-US" dirty="0"/>
              <a:t>Converts to </a:t>
            </a:r>
            <a:r>
              <a:rPr lang="en-US" i="1" dirty="0"/>
              <a:t>logical</a:t>
            </a:r>
            <a:r>
              <a:rPr lang="en-US" dirty="0"/>
              <a:t> </a:t>
            </a:r>
            <a:r>
              <a:rPr lang="en-US" i="1" dirty="0"/>
              <a:t>plan tree</a:t>
            </a:r>
            <a:r>
              <a:rPr lang="en-US" dirty="0"/>
              <a:t> that defines how to execute the query.</a:t>
            </a:r>
          </a:p>
          <a:p>
            <a:pPr lvl="2">
              <a:lnSpc>
                <a:spcPct val="120000"/>
              </a:lnSpc>
              <a:spcBef>
                <a:spcPts val="0"/>
              </a:spcBef>
              <a:spcAft>
                <a:spcPts val="200"/>
              </a:spcAft>
            </a:pPr>
            <a:r>
              <a:rPr lang="en-US" dirty="0"/>
              <a:t>Tree nodes are </a:t>
            </a:r>
            <a:r>
              <a:rPr lang="en-US" i="1" dirty="0"/>
              <a:t>operator(tables, parameters)</a:t>
            </a:r>
          </a:p>
          <a:p>
            <a:pPr lvl="2">
              <a:lnSpc>
                <a:spcPct val="120000"/>
              </a:lnSpc>
              <a:spcBef>
                <a:spcPts val="0"/>
              </a:spcBef>
              <a:spcAft>
                <a:spcPts val="200"/>
              </a:spcAft>
            </a:pPr>
            <a:r>
              <a:rPr lang="en-US" dirty="0"/>
              <a:t>Edges are the flow of data “up the tree” from node to node.</a:t>
            </a:r>
          </a:p>
          <a:p>
            <a:pPr>
              <a:lnSpc>
                <a:spcPct val="120000"/>
              </a:lnSpc>
              <a:spcBef>
                <a:spcPts val="0"/>
              </a:spcBef>
              <a:spcAft>
                <a:spcPts val="200"/>
              </a:spcAft>
            </a:pPr>
            <a:r>
              <a:rPr lang="en-US" dirty="0"/>
              <a:t>Optimizer</a:t>
            </a:r>
          </a:p>
          <a:p>
            <a:pPr lvl="1">
              <a:lnSpc>
                <a:spcPct val="120000"/>
              </a:lnSpc>
              <a:spcBef>
                <a:spcPts val="0"/>
              </a:spcBef>
              <a:spcAft>
                <a:spcPts val="200"/>
              </a:spcAft>
            </a:pPr>
            <a:r>
              <a:rPr lang="en-US" dirty="0"/>
              <a:t>Modifies the logical plan to define an improved execution.</a:t>
            </a:r>
          </a:p>
          <a:p>
            <a:pPr lvl="1">
              <a:lnSpc>
                <a:spcPct val="120000"/>
              </a:lnSpc>
              <a:spcBef>
                <a:spcPts val="0"/>
              </a:spcBef>
              <a:spcAft>
                <a:spcPts val="200"/>
              </a:spcAft>
            </a:pPr>
            <a:r>
              <a:rPr lang="en-US" dirty="0"/>
              <a:t>Query rewrite/transformation.</a:t>
            </a:r>
          </a:p>
          <a:p>
            <a:pPr lvl="1">
              <a:lnSpc>
                <a:spcPct val="120000"/>
              </a:lnSpc>
              <a:spcBef>
                <a:spcPts val="0"/>
              </a:spcBef>
              <a:spcAft>
                <a:spcPts val="200"/>
              </a:spcAft>
            </a:pPr>
            <a:r>
              <a:rPr lang="en-US" dirty="0"/>
              <a:t>Determines </a:t>
            </a:r>
            <a:r>
              <a:rPr lang="en-US" i="1" dirty="0"/>
              <a:t>how</a:t>
            </a:r>
            <a:r>
              <a:rPr lang="en-US" dirty="0"/>
              <a:t> to choose among multiple implementations of operators.</a:t>
            </a:r>
          </a:p>
          <a:p>
            <a:pPr>
              <a:lnSpc>
                <a:spcPct val="120000"/>
              </a:lnSpc>
              <a:spcBef>
                <a:spcPts val="0"/>
              </a:spcBef>
              <a:spcAft>
                <a:spcPts val="200"/>
              </a:spcAft>
            </a:pPr>
            <a:r>
              <a:rPr lang="en-US" dirty="0"/>
              <a:t>Engine</a:t>
            </a:r>
          </a:p>
          <a:p>
            <a:pPr lvl="1">
              <a:lnSpc>
                <a:spcPct val="120000"/>
              </a:lnSpc>
              <a:spcBef>
                <a:spcPts val="0"/>
              </a:spcBef>
              <a:spcAft>
                <a:spcPts val="200"/>
              </a:spcAft>
            </a:pPr>
            <a:r>
              <a:rPr lang="en-US" dirty="0"/>
              <a:t>Executes the plan</a:t>
            </a:r>
          </a:p>
          <a:p>
            <a:pPr lvl="1">
              <a:lnSpc>
                <a:spcPct val="120000"/>
              </a:lnSpc>
              <a:spcBef>
                <a:spcPts val="0"/>
              </a:spcBef>
              <a:spcAft>
                <a:spcPts val="200"/>
              </a:spcAft>
            </a:pPr>
            <a:r>
              <a:rPr lang="en-US" dirty="0"/>
              <a:t>May modify the plan to </a:t>
            </a:r>
            <a:r>
              <a:rPr lang="en-US" i="1" dirty="0"/>
              <a:t>optimize</a:t>
            </a:r>
            <a:r>
              <a:rPr lang="en-US" dirty="0"/>
              <a:t> execution, e.g. using indexes.</a:t>
            </a:r>
          </a:p>
        </p:txBody>
      </p:sp>
      <p:sp>
        <p:nvSpPr>
          <p:cNvPr id="2" name="Title 1"/>
          <p:cNvSpPr>
            <a:spLocks noGrp="1"/>
          </p:cNvSpPr>
          <p:nvPr>
            <p:ph type="title"/>
          </p:nvPr>
        </p:nvSpPr>
        <p:spPr/>
        <p:txBody>
          <a:bodyPr/>
          <a:lstStyle/>
          <a:p>
            <a:r>
              <a:rPr lang="en-US" dirty="0"/>
              <a:t>Parsing and Execution</a:t>
            </a:r>
          </a:p>
        </p:txBody>
      </p:sp>
    </p:spTree>
    <p:extLst>
      <p:ext uri="{BB962C8B-B14F-4D97-AF65-F5344CB8AC3E}">
        <p14:creationId xmlns:p14="http://schemas.microsoft.com/office/powerpoint/2010/main" val="501631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Processing Overview</a:t>
            </a:r>
          </a:p>
        </p:txBody>
      </p:sp>
      <p:pic>
        <p:nvPicPr>
          <p:cNvPr id="4" name="Picture 3"/>
          <p:cNvPicPr>
            <a:picLocks noChangeAspect="1"/>
          </p:cNvPicPr>
          <p:nvPr/>
        </p:nvPicPr>
        <p:blipFill>
          <a:blip r:embed="rId2"/>
          <a:stretch>
            <a:fillRect/>
          </a:stretch>
        </p:blipFill>
        <p:spPr>
          <a:xfrm>
            <a:off x="762000" y="590550"/>
            <a:ext cx="6991622" cy="4055141"/>
          </a:xfrm>
          <a:prstGeom prst="rect">
            <a:avLst/>
          </a:prstGeom>
        </p:spPr>
      </p:pic>
    </p:spTree>
    <p:extLst>
      <p:ext uri="{BB962C8B-B14F-4D97-AF65-F5344CB8AC3E}">
        <p14:creationId xmlns:p14="http://schemas.microsoft.com/office/powerpoint/2010/main" val="2095388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Completing Disks, I/O, Indexes</a:t>
            </a:r>
          </a:p>
        </p:txBody>
      </p:sp>
      <p:sp>
        <p:nvSpPr>
          <p:cNvPr id="2" name="Rectangle 1">
            <a:extLst>
              <a:ext uri="{FF2B5EF4-FFF2-40B4-BE49-F238E27FC236}">
                <a16:creationId xmlns:a16="http://schemas.microsoft.com/office/drawing/2014/main" id="{54FC0121-D49A-254F-B057-E13F74504474}"/>
              </a:ext>
            </a:extLst>
          </p:cNvPr>
          <p:cNvSpPr/>
          <p:nvPr/>
        </p:nvSpPr>
        <p:spPr>
          <a:xfrm>
            <a:off x="0" y="0"/>
            <a:ext cx="9144000" cy="4686300"/>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Chapter 15</a:t>
            </a:r>
            <a:br>
              <a:rPr kumimoji="0" lang="en-US" sz="2400" b="0" i="0" u="none" strike="noStrike" kern="1200" cap="none" spc="0" normalizeH="0" baseline="0" noProof="0" dirty="0">
                <a:ln>
                  <a:noFill/>
                </a:ln>
                <a:solidFill>
                  <a:prstClr val="black"/>
                </a:solidFill>
                <a:effectLst/>
                <a:uLnTx/>
                <a:uFillTx/>
                <a:latin typeface="Calibri"/>
                <a:ea typeface="+mn-ea"/>
                <a:cs typeface="+mn-cs"/>
              </a:rPr>
            </a:br>
            <a:r>
              <a:rPr kumimoji="0" lang="en-US" sz="2400" b="0" i="0" u="none" strike="noStrike" kern="1200" cap="none" spc="0" normalizeH="0" baseline="0" noProof="0" dirty="0">
                <a:ln>
                  <a:noFill/>
                </a:ln>
                <a:solidFill>
                  <a:prstClr val="black"/>
                </a:solidFill>
                <a:effectLst/>
                <a:uLnTx/>
                <a:uFillTx/>
                <a:latin typeface="Calibri"/>
                <a:ea typeface="+mn-ea"/>
                <a:cs typeface="+mn-cs"/>
              </a:rPr>
              <a:t>From the Book</a:t>
            </a:r>
          </a:p>
        </p:txBody>
      </p:sp>
      <p:sp>
        <p:nvSpPr>
          <p:cNvPr id="8" name="TextBox 9">
            <a:extLst>
              <a:ext uri="{FF2B5EF4-FFF2-40B4-BE49-F238E27FC236}">
                <a16:creationId xmlns:a16="http://schemas.microsoft.com/office/drawing/2014/main" id="{5038A56A-F0FF-4657-AA32-385DF75B04AD}"/>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37</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No SQL, Module II, Module IV-1</a:t>
            </a:r>
          </a:p>
        </p:txBody>
      </p:sp>
    </p:spTree>
    <p:extLst>
      <p:ext uri="{BB962C8B-B14F-4D97-AF65-F5344CB8AC3E}">
        <p14:creationId xmlns:p14="http://schemas.microsoft.com/office/powerpoint/2010/main" val="1143592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83E7B48-50DD-40B1-82EB-DB0F7EE991D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Chapter 15:  Query Processing</a:t>
            </a:r>
          </a:p>
        </p:txBody>
      </p:sp>
      <p:sp>
        <p:nvSpPr>
          <p:cNvPr id="7171" name="Rectangle 3">
            <a:extLst>
              <a:ext uri="{FF2B5EF4-FFF2-40B4-BE49-F238E27FC236}">
                <a16:creationId xmlns:a16="http://schemas.microsoft.com/office/drawing/2014/main" id="{B04C8AB1-093B-4BD3-B57D-1117443AEF6C}"/>
              </a:ext>
            </a:extLst>
          </p:cNvPr>
          <p:cNvSpPr>
            <a:spLocks noGrp="1" noChangeArrowheads="1"/>
          </p:cNvSpPr>
          <p:nvPr>
            <p:ph idx="1"/>
          </p:nvPr>
        </p:nvSpPr>
        <p:spPr>
          <a:xfrm>
            <a:off x="1772531" y="881017"/>
            <a:ext cx="5632032" cy="2322393"/>
          </a:xfrm>
        </p:spPr>
        <p:txBody>
          <a:bodyPr/>
          <a:lstStyle/>
          <a:p>
            <a:r>
              <a:rPr lang="en-US" altLang="en-US" dirty="0">
                <a:ea typeface="MS PGothic" panose="020B0600070205080204" pitchFamily="34" charset="-128"/>
              </a:rPr>
              <a:t>Overview </a:t>
            </a:r>
          </a:p>
          <a:p>
            <a:r>
              <a:rPr lang="en-US" altLang="en-US" dirty="0">
                <a:ea typeface="MS PGothic" panose="020B0600070205080204" pitchFamily="34" charset="-128"/>
              </a:rPr>
              <a:t>Measures of Query Cost</a:t>
            </a:r>
          </a:p>
          <a:p>
            <a:r>
              <a:rPr lang="en-US" altLang="en-US" dirty="0">
                <a:ea typeface="MS PGothic" panose="020B0600070205080204" pitchFamily="34" charset="-128"/>
              </a:rPr>
              <a:t>Selection Operation  </a:t>
            </a:r>
          </a:p>
          <a:p>
            <a:r>
              <a:rPr lang="en-US" altLang="en-US" dirty="0">
                <a:ea typeface="MS PGothic" panose="020B0600070205080204" pitchFamily="34" charset="-128"/>
              </a:rPr>
              <a:t>Sorting </a:t>
            </a:r>
          </a:p>
          <a:p>
            <a:r>
              <a:rPr lang="en-US" altLang="en-US" dirty="0">
                <a:ea typeface="MS PGothic" panose="020B0600070205080204" pitchFamily="34" charset="-128"/>
              </a:rPr>
              <a:t>Join Operation </a:t>
            </a:r>
          </a:p>
          <a:p>
            <a:r>
              <a:rPr lang="en-US" altLang="en-US" dirty="0">
                <a:ea typeface="MS PGothic" panose="020B0600070205080204" pitchFamily="34" charset="-128"/>
              </a:rPr>
              <a:t>Other Operations</a:t>
            </a:r>
          </a:p>
          <a:p>
            <a:r>
              <a:rPr lang="en-US" altLang="en-US" dirty="0">
                <a:ea typeface="MS PGothic" panose="020B0600070205080204" pitchFamily="34" charset="-128"/>
              </a:rPr>
              <a:t>Evaluation of Expressions</a:t>
            </a:r>
          </a:p>
        </p:txBody>
      </p:sp>
    </p:spTree>
    <p:extLst>
      <p:ext uri="{BB962C8B-B14F-4D97-AF65-F5344CB8AC3E}">
        <p14:creationId xmlns:p14="http://schemas.microsoft.com/office/powerpoint/2010/main" val="2094532321"/>
      </p:ext>
    </p:extLst>
  </p:cSld>
  <p:clrMapOvr>
    <a:masterClrMapping/>
  </p:clrMapOvr>
  <p:transition advTm="5014"/>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C4F7EECF-E672-4EC7-A229-C16B8BBFB5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in Query Processing</a:t>
            </a:r>
          </a:p>
        </p:txBody>
      </p:sp>
      <p:sp>
        <p:nvSpPr>
          <p:cNvPr id="9219" name="Rectangle 3">
            <a:extLst>
              <a:ext uri="{FF2B5EF4-FFF2-40B4-BE49-F238E27FC236}">
                <a16:creationId xmlns:a16="http://schemas.microsoft.com/office/drawing/2014/main" id="{2D2522C3-D90D-4FC0-8084-00D0088674AB}"/>
              </a:ext>
            </a:extLst>
          </p:cNvPr>
          <p:cNvSpPr>
            <a:spLocks noGrp="1" noChangeArrowheads="1"/>
          </p:cNvSpPr>
          <p:nvPr>
            <p:ph idx="1"/>
          </p:nvPr>
        </p:nvSpPr>
        <p:spPr>
          <a:xfrm>
            <a:off x="1768876" y="820342"/>
            <a:ext cx="5194403" cy="921230"/>
          </a:xfrm>
        </p:spPr>
        <p:txBody>
          <a:bodyPr/>
          <a:lstStyle/>
          <a:p>
            <a:pPr>
              <a:buFont typeface="Monotype Sorts" pitchFamily="-65" charset="2"/>
              <a:buNone/>
            </a:pPr>
            <a:r>
              <a:rPr lang="en-US" altLang="en-US" dirty="0">
                <a:ea typeface="MS PGothic" panose="020B0600070205080204" pitchFamily="34" charset="-128"/>
              </a:rPr>
              <a:t>1.	Parsing and translation</a:t>
            </a:r>
          </a:p>
          <a:p>
            <a:pPr>
              <a:buFont typeface="Monotype Sorts" pitchFamily="-65" charset="2"/>
              <a:buNone/>
            </a:pPr>
            <a:r>
              <a:rPr lang="en-US" altLang="en-US" dirty="0">
                <a:ea typeface="MS PGothic" panose="020B0600070205080204" pitchFamily="34" charset="-128"/>
              </a:rPr>
              <a:t>2.	Optimization</a:t>
            </a:r>
          </a:p>
          <a:p>
            <a:pPr>
              <a:buFont typeface="Monotype Sorts" pitchFamily="-65" charset="2"/>
              <a:buNone/>
            </a:pPr>
            <a:r>
              <a:rPr lang="en-US" altLang="en-US" dirty="0">
                <a:ea typeface="MS PGothic" panose="020B0600070205080204" pitchFamily="34" charset="-128"/>
              </a:rPr>
              <a:t>3.	Evaluation</a:t>
            </a:r>
          </a:p>
        </p:txBody>
      </p:sp>
      <p:pic>
        <p:nvPicPr>
          <p:cNvPr id="9220" name="Picture 11">
            <a:extLst>
              <a:ext uri="{FF2B5EF4-FFF2-40B4-BE49-F238E27FC236}">
                <a16:creationId xmlns:a16="http://schemas.microsoft.com/office/drawing/2014/main" id="{CDACD50C-619F-4E1E-97A1-AEC99C2D4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6042" y="1724453"/>
            <a:ext cx="4391840" cy="2637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3325307"/>
      </p:ext>
    </p:extLst>
  </p:cSld>
  <p:clrMapOvr>
    <a:masterClrMapping/>
  </p:clrMapOvr>
  <p:transition advTm="152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HW3A – Setting the Foundation for</a:t>
            </a:r>
          </a:p>
          <a:p>
            <a:pPr algn="ctr"/>
            <a:r>
              <a:rPr lang="en-US" altLang="en-US" sz="2800" i="1" dirty="0">
                <a:solidFill>
                  <a:schemeClr val="bg1"/>
                </a:solidFill>
              </a:rPr>
              <a:t>HW3 and HW4 </a:t>
            </a:r>
            <a:r>
              <a:rPr lang="en-US" altLang="en-US" sz="2800" i="1" dirty="0">
                <a:solidFill>
                  <a:schemeClr val="bg1"/>
                </a:solidFill>
                <a:sym typeface="Wingdings" panose="05000000000000000000" pitchFamily="2" charset="2"/>
              </a:rPr>
              <a:t> Project</a:t>
            </a:r>
            <a:endParaRPr lang="en-US" altLang="en-US" sz="1600" i="1" dirty="0">
              <a:solidFill>
                <a:schemeClr val="bg1"/>
              </a:solidFill>
            </a:endParaRPr>
          </a:p>
        </p:txBody>
      </p:sp>
      <p:sp>
        <p:nvSpPr>
          <p:cNvPr id="8" name="TextBox 9">
            <a:extLst>
              <a:ext uri="{FF2B5EF4-FFF2-40B4-BE49-F238E27FC236}">
                <a16:creationId xmlns:a16="http://schemas.microsoft.com/office/drawing/2014/main" id="{1A245B92-21F7-4B6D-AD08-DE7F521B8B28}"/>
              </a:ext>
            </a:extLst>
          </p:cNvPr>
          <p:cNvSpPr txBox="1">
            <a:spLocks noChangeArrowheads="1"/>
          </p:cNvSpPr>
          <p:nvPr/>
        </p:nvSpPr>
        <p:spPr bwMode="auto">
          <a:xfrm>
            <a:off x="0"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0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a:t>
            </a:fld>
            <a:r>
              <a:rPr kumimoji="0" lang="en-US" altLang="en-US" sz="10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0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No SQL, Module II, Module IV-1     © Donald F. Ferguson, 2021</a:t>
            </a:r>
          </a:p>
        </p:txBody>
      </p:sp>
    </p:spTree>
    <p:extLst>
      <p:ext uri="{BB962C8B-B14F-4D97-AF65-F5344CB8AC3E}">
        <p14:creationId xmlns:p14="http://schemas.microsoft.com/office/powerpoint/2010/main" val="4051852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a:extLst>
              <a:ext uri="{FF2B5EF4-FFF2-40B4-BE49-F238E27FC236}">
                <a16:creationId xmlns:a16="http://schemas.microsoft.com/office/drawing/2014/main" id="{4E89BB60-2D0A-430C-B904-1D17058D3C89}"/>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(Cont.)</a:t>
            </a:r>
          </a:p>
        </p:txBody>
      </p:sp>
      <p:sp>
        <p:nvSpPr>
          <p:cNvPr id="11267" name="Rectangle 3">
            <a:extLst>
              <a:ext uri="{FF2B5EF4-FFF2-40B4-BE49-F238E27FC236}">
                <a16:creationId xmlns:a16="http://schemas.microsoft.com/office/drawing/2014/main" id="{6428F809-F71E-403F-A785-3D6B01E4DD03}"/>
              </a:ext>
            </a:extLst>
          </p:cNvPr>
          <p:cNvSpPr>
            <a:spLocks noGrp="1" noChangeArrowheads="1"/>
          </p:cNvSpPr>
          <p:nvPr>
            <p:ph idx="1"/>
          </p:nvPr>
        </p:nvSpPr>
        <p:spPr>
          <a:xfrm>
            <a:off x="1775535" y="862970"/>
            <a:ext cx="5602834" cy="2575056"/>
          </a:xfrm>
        </p:spPr>
        <p:txBody>
          <a:bodyPr/>
          <a:lstStyle/>
          <a:p>
            <a:r>
              <a:rPr lang="en-US" altLang="en-US" dirty="0">
                <a:ea typeface="MS PGothic" panose="020B0600070205080204" pitchFamily="34" charset="-128"/>
              </a:rPr>
              <a:t>Parsing and translation</a:t>
            </a:r>
          </a:p>
          <a:p>
            <a:pPr lvl="1"/>
            <a:r>
              <a:rPr lang="en-US" altLang="en-US" dirty="0">
                <a:ea typeface="MS PGothic" panose="020B0600070205080204" pitchFamily="34" charset="-128"/>
              </a:rPr>
              <a:t>translate the query into its internal form.  This is then translated into relational algebra.</a:t>
            </a:r>
          </a:p>
          <a:p>
            <a:pPr lvl="1"/>
            <a:r>
              <a:rPr lang="en-US" altLang="en-US" dirty="0">
                <a:ea typeface="MS PGothic" panose="020B0600070205080204" pitchFamily="34" charset="-128"/>
              </a:rPr>
              <a:t>Parser checks syntax, verifies relations</a:t>
            </a:r>
          </a:p>
          <a:p>
            <a:r>
              <a:rPr lang="en-US" altLang="en-US" dirty="0">
                <a:ea typeface="MS PGothic" panose="020B0600070205080204" pitchFamily="34" charset="-128"/>
              </a:rPr>
              <a:t>Evaluation</a:t>
            </a:r>
          </a:p>
          <a:p>
            <a:pPr lvl="1"/>
            <a:r>
              <a:rPr lang="en-US" altLang="en-US" dirty="0">
                <a:ea typeface="MS PGothic" panose="020B0600070205080204" pitchFamily="34" charset="-128"/>
              </a:rPr>
              <a:t>The query-execution engine takes a query-evaluation plan, executes that plan, and returns the answers to the query.</a:t>
            </a:r>
          </a:p>
          <a:p>
            <a:pPr lvl="1"/>
            <a:endParaRPr lang="en-US" altLang="en-US" dirty="0">
              <a:ea typeface="MS PGothic" panose="020B0600070205080204" pitchFamily="34" charset="-128"/>
            </a:endParaRPr>
          </a:p>
        </p:txBody>
      </p:sp>
    </p:spTree>
    <p:extLst>
      <p:ext uri="{BB962C8B-B14F-4D97-AF65-F5344CB8AC3E}">
        <p14:creationId xmlns:p14="http://schemas.microsoft.com/office/powerpoint/2010/main" val="798341530"/>
      </p:ext>
    </p:extLst>
  </p:cSld>
  <p:clrMapOvr>
    <a:masterClrMapping/>
  </p:clrMapOvr>
  <p:transition advTm="992"/>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a:extLst>
              <a:ext uri="{FF2B5EF4-FFF2-40B4-BE49-F238E27FC236}">
                <a16:creationId xmlns:a16="http://schemas.microsoft.com/office/drawing/2014/main" id="{701EDBC9-0803-4051-8741-608A2893CB91}"/>
              </a:ext>
            </a:extLst>
          </p:cNvPr>
          <p:cNvSpPr>
            <a:spLocks noGrp="1" noChangeArrowheads="1"/>
          </p:cNvSpPr>
          <p:nvPr>
            <p:ph type="title"/>
          </p:nvPr>
        </p:nvSpPr>
        <p:spPr>
          <a:xfrm>
            <a:off x="1719263" y="290648"/>
            <a:ext cx="6057900" cy="457200"/>
          </a:xfrm>
        </p:spPr>
        <p:txBody>
          <a:bodyPr/>
          <a:lstStyle/>
          <a:p>
            <a:pPr>
              <a:defRPr/>
            </a:pPr>
            <a:r>
              <a:rPr lang="en-US" altLang="en-US" dirty="0">
                <a:effectLst>
                  <a:outerShdw blurRad="38100" dist="38100" dir="2700000" algn="tl">
                    <a:srgbClr val="C0C0C0"/>
                  </a:outerShdw>
                </a:effectLst>
                <a:ea typeface="MS PGothic" panose="020B0600070205080204" pitchFamily="34" charset="-128"/>
              </a:rPr>
              <a:t>Basic Steps in Query Processing: Optimization</a:t>
            </a:r>
          </a:p>
        </p:txBody>
      </p:sp>
      <p:sp>
        <p:nvSpPr>
          <p:cNvPr id="13315" name="Rectangle 3">
            <a:extLst>
              <a:ext uri="{FF2B5EF4-FFF2-40B4-BE49-F238E27FC236}">
                <a16:creationId xmlns:a16="http://schemas.microsoft.com/office/drawing/2014/main" id="{0555D7EF-9E4A-4BE9-B712-A77059F3A004}"/>
              </a:ext>
            </a:extLst>
          </p:cNvPr>
          <p:cNvSpPr>
            <a:spLocks noGrp="1" noChangeArrowheads="1"/>
          </p:cNvSpPr>
          <p:nvPr>
            <p:ph idx="1"/>
          </p:nvPr>
        </p:nvSpPr>
        <p:spPr>
          <a:xfrm>
            <a:off x="1772531" y="885548"/>
            <a:ext cx="5722442" cy="3102921"/>
          </a:xfrm>
        </p:spPr>
        <p:txBody>
          <a:bodyPr/>
          <a:lstStyle/>
          <a:p>
            <a:r>
              <a:rPr lang="en-US" altLang="en-US" dirty="0">
                <a:ea typeface="MS PGothic" panose="020B0600070205080204" pitchFamily="34" charset="-128"/>
              </a:rPr>
              <a:t>A relational algebra expression may have many equivalent expressions</a:t>
            </a:r>
          </a:p>
          <a:p>
            <a:pPr lvl="1"/>
            <a:r>
              <a:rPr lang="en-US" altLang="en-US" dirty="0">
                <a:ea typeface="MS PGothic" panose="020B0600070205080204" pitchFamily="34" charset="-128"/>
              </a:rPr>
              <a:t>E.g.,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 </a:t>
            </a:r>
            <a:r>
              <a:rPr lang="en-US" altLang="en-US" dirty="0">
                <a:ea typeface="MS PGothic" panose="020B0600070205080204" pitchFamily="34" charset="-128"/>
                <a:sym typeface="Symbol" panose="05050102010706020507" pitchFamily="18" charset="2"/>
              </a:rPr>
              <a:t>is equivalent to </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dirty="0">
                <a:ea typeface="MS PGothic" panose="020B0600070205080204" pitchFamily="34" charset="-128"/>
                <a:sym typeface="Symbol" panose="05050102010706020507" pitchFamily="18" charset="2"/>
              </a:rPr>
              <a:t>(</a:t>
            </a:r>
            <a:r>
              <a:rPr lang="en-US" altLang="en-US" sz="1425" i="1" baseline="-25000" dirty="0">
                <a:ea typeface="MS PGothic" panose="020B0600070205080204" pitchFamily="34" charset="-128"/>
                <a:sym typeface="Symbol" panose="05050102010706020507" pitchFamily="18" charset="2"/>
              </a:rPr>
              <a:t>salary</a:t>
            </a:r>
            <a:r>
              <a:rPr lang="en-US" altLang="en-US" sz="1425" baseline="-25000" dirty="0">
                <a:ea typeface="MS PGothic" panose="020B0600070205080204" pitchFamily="34" charset="-128"/>
                <a:sym typeface="Symbol" panose="05050102010706020507" pitchFamily="18" charset="2"/>
              </a:rPr>
              <a:t>75000</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instructor))</a:t>
            </a:r>
          </a:p>
          <a:p>
            <a:r>
              <a:rPr lang="en-US" altLang="en-US" dirty="0">
                <a:ea typeface="MS PGothic" panose="020B0600070205080204" pitchFamily="34" charset="-128"/>
                <a:sym typeface="Symbol" panose="05050102010706020507" pitchFamily="18" charset="2"/>
              </a:rPr>
              <a:t>Each relational algebra operation can be evaluated using one of several different algorithms</a:t>
            </a:r>
          </a:p>
          <a:p>
            <a:pPr lvl="1"/>
            <a:r>
              <a:rPr lang="en-US" altLang="en-US" dirty="0">
                <a:ea typeface="MS PGothic" panose="020B0600070205080204" pitchFamily="34" charset="-128"/>
                <a:sym typeface="Symbol" panose="05050102010706020507" pitchFamily="18" charset="2"/>
              </a:rPr>
              <a:t>Correspondingly, a relational-algebra expression can be evaluated in many ways. </a:t>
            </a:r>
          </a:p>
          <a:p>
            <a:r>
              <a:rPr lang="en-US" altLang="en-US" dirty="0">
                <a:ea typeface="MS PGothic" panose="020B0600070205080204" pitchFamily="34" charset="-128"/>
                <a:sym typeface="Symbol" panose="05050102010706020507" pitchFamily="18" charset="2"/>
              </a:rPr>
              <a:t>Annotated expression specifying detailed evaluation strategy is called an </a:t>
            </a:r>
            <a:r>
              <a:rPr lang="en-US" altLang="en-US" b="1" dirty="0">
                <a:solidFill>
                  <a:srgbClr val="002060"/>
                </a:solidFill>
                <a:ea typeface="MS PGothic" panose="020B0600070205080204" pitchFamily="34" charset="-128"/>
                <a:sym typeface="Symbol" panose="05050102010706020507" pitchFamily="18" charset="2"/>
              </a:rPr>
              <a:t>evaluation-plan</a:t>
            </a:r>
            <a:r>
              <a:rPr lang="en-US" altLang="en-US" dirty="0">
                <a:ea typeface="MS PGothic" panose="020B0600070205080204" pitchFamily="34" charset="-128"/>
                <a:sym typeface="Symbol" panose="05050102010706020507" pitchFamily="18" charset="2"/>
              </a:rPr>
              <a:t>.  E.g.,:</a:t>
            </a:r>
          </a:p>
          <a:p>
            <a:pPr lvl="1"/>
            <a:r>
              <a:rPr lang="en-US" altLang="en-US" dirty="0">
                <a:ea typeface="MS PGothic" panose="020B0600070205080204" pitchFamily="34" charset="-128"/>
                <a:sym typeface="Symbol" panose="05050102010706020507" pitchFamily="18" charset="2"/>
              </a:rPr>
              <a:t>Use an index on </a:t>
            </a:r>
            <a:r>
              <a:rPr lang="en-US" altLang="en-US" i="1" dirty="0">
                <a:ea typeface="MS PGothic" panose="020B0600070205080204" pitchFamily="34" charset="-128"/>
                <a:sym typeface="Symbol" panose="05050102010706020507" pitchFamily="18" charset="2"/>
              </a:rPr>
              <a:t>salary</a:t>
            </a:r>
            <a:r>
              <a:rPr lang="en-US" altLang="en-US" dirty="0">
                <a:ea typeface="MS PGothic" panose="020B0600070205080204" pitchFamily="34" charset="-128"/>
                <a:sym typeface="Symbol" panose="05050102010706020507" pitchFamily="18" charset="2"/>
              </a:rPr>
              <a:t> to find instructors with salary &lt; 75000,</a:t>
            </a:r>
          </a:p>
          <a:p>
            <a:pPr lvl="1"/>
            <a:r>
              <a:rPr lang="en-US" altLang="en-US" dirty="0">
                <a:ea typeface="MS PGothic" panose="020B0600070205080204" pitchFamily="34" charset="-128"/>
                <a:sym typeface="Symbol" panose="05050102010706020507" pitchFamily="18" charset="2"/>
              </a:rPr>
              <a:t>Or perform complete relation scan and discard instructors with salary  75000</a:t>
            </a:r>
          </a:p>
        </p:txBody>
      </p:sp>
    </p:spTree>
    <p:extLst>
      <p:ext uri="{BB962C8B-B14F-4D97-AF65-F5344CB8AC3E}">
        <p14:creationId xmlns:p14="http://schemas.microsoft.com/office/powerpoint/2010/main" val="225487963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1026">
            <a:extLst>
              <a:ext uri="{FF2B5EF4-FFF2-40B4-BE49-F238E27FC236}">
                <a16:creationId xmlns:a16="http://schemas.microsoft.com/office/drawing/2014/main" id="{E41234F1-7767-4810-97CE-92405F4C6B4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Basic Steps: Optimization (Cont.)</a:t>
            </a:r>
          </a:p>
        </p:txBody>
      </p:sp>
      <p:sp>
        <p:nvSpPr>
          <p:cNvPr id="15363" name="Rectangle 1027">
            <a:extLst>
              <a:ext uri="{FF2B5EF4-FFF2-40B4-BE49-F238E27FC236}">
                <a16:creationId xmlns:a16="http://schemas.microsoft.com/office/drawing/2014/main" id="{15285419-BB0E-4298-9661-E1BFD3567C57}"/>
              </a:ext>
            </a:extLst>
          </p:cNvPr>
          <p:cNvSpPr>
            <a:spLocks noGrp="1" noChangeArrowheads="1"/>
          </p:cNvSpPr>
          <p:nvPr>
            <p:ph idx="1"/>
          </p:nvPr>
        </p:nvSpPr>
        <p:spPr>
          <a:xfrm>
            <a:off x="1765873" y="826873"/>
            <a:ext cx="5650079" cy="3206714"/>
          </a:xfrm>
        </p:spPr>
        <p:txBody>
          <a:bodyPr/>
          <a:lstStyle/>
          <a:p>
            <a:r>
              <a:rPr lang="en-US" altLang="en-US" b="1" dirty="0">
                <a:solidFill>
                  <a:srgbClr val="002060"/>
                </a:solidFill>
                <a:ea typeface="MS PGothic" panose="020B0600070205080204" pitchFamily="34" charset="-128"/>
                <a:sym typeface="Symbol" panose="05050102010706020507" pitchFamily="18" charset="2"/>
              </a:rPr>
              <a:t>Query Optimization</a:t>
            </a:r>
            <a:r>
              <a:rPr lang="en-US" altLang="en-US" dirty="0">
                <a:ea typeface="MS PGothic" panose="020B0600070205080204" pitchFamily="34" charset="-128"/>
                <a:sym typeface="Symbol" panose="05050102010706020507" pitchFamily="18" charset="2"/>
              </a:rPr>
              <a:t>: Amongst all equivalent evaluation plans choose the one with lowest cost. </a:t>
            </a:r>
          </a:p>
          <a:p>
            <a:pPr lvl="1"/>
            <a:r>
              <a:rPr lang="en-US" altLang="en-US" dirty="0">
                <a:ea typeface="MS PGothic" panose="020B0600070205080204" pitchFamily="34" charset="-128"/>
                <a:sym typeface="Symbol" panose="05050102010706020507" pitchFamily="18" charset="2"/>
              </a:rPr>
              <a:t> Cost is estimated using statistical information from the</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database catalog</a:t>
            </a:r>
          </a:p>
          <a:p>
            <a:pPr lvl="2"/>
            <a:r>
              <a:rPr lang="en-US" altLang="en-US" dirty="0">
                <a:ea typeface="MS PGothic" panose="020B0600070205080204" pitchFamily="34" charset="-128"/>
                <a:sym typeface="Symbol" panose="05050102010706020507" pitchFamily="18" charset="2"/>
              </a:rPr>
              <a:t>e.g.. number of tuples in each relation, size of tuples, etc.</a:t>
            </a:r>
          </a:p>
          <a:p>
            <a:r>
              <a:rPr lang="en-US" altLang="en-US" dirty="0">
                <a:ea typeface="MS PGothic" panose="020B0600070205080204" pitchFamily="34" charset="-128"/>
                <a:sym typeface="Symbol" panose="05050102010706020507" pitchFamily="18" charset="2"/>
              </a:rPr>
              <a:t>In this chapter we study</a:t>
            </a:r>
          </a:p>
          <a:p>
            <a:pPr lvl="1"/>
            <a:r>
              <a:rPr lang="en-US" altLang="en-US" dirty="0">
                <a:ea typeface="MS PGothic" panose="020B0600070205080204" pitchFamily="34" charset="-128"/>
                <a:sym typeface="Symbol" panose="05050102010706020507" pitchFamily="18" charset="2"/>
              </a:rPr>
              <a:t>How to measure query costs</a:t>
            </a:r>
          </a:p>
          <a:p>
            <a:pPr lvl="1"/>
            <a:r>
              <a:rPr lang="en-US" altLang="en-US" dirty="0">
                <a:ea typeface="MS PGothic" panose="020B0600070205080204" pitchFamily="34" charset="-128"/>
                <a:sym typeface="Symbol" panose="05050102010706020507" pitchFamily="18" charset="2"/>
              </a:rPr>
              <a:t>Algorithms for evaluating relational algebra operations</a:t>
            </a:r>
          </a:p>
          <a:p>
            <a:pPr lvl="1"/>
            <a:r>
              <a:rPr lang="en-US" altLang="en-US" dirty="0">
                <a:ea typeface="MS PGothic" panose="020B0600070205080204" pitchFamily="34" charset="-128"/>
                <a:sym typeface="Symbol" panose="05050102010706020507" pitchFamily="18" charset="2"/>
              </a:rPr>
              <a:t>How to combine algorithms for individual operations in order to evaluate a complete expression</a:t>
            </a:r>
          </a:p>
          <a:p>
            <a:r>
              <a:rPr lang="en-US" altLang="en-US" dirty="0">
                <a:ea typeface="MS PGothic" panose="020B0600070205080204" pitchFamily="34" charset="-128"/>
                <a:sym typeface="Symbol" panose="05050102010706020507" pitchFamily="18" charset="2"/>
              </a:rPr>
              <a:t>In Chapter 16</a:t>
            </a:r>
          </a:p>
          <a:p>
            <a:pPr lvl="1"/>
            <a:r>
              <a:rPr lang="en-US" altLang="en-US" dirty="0">
                <a:ea typeface="MS PGothic" panose="020B0600070205080204" pitchFamily="34" charset="-128"/>
                <a:sym typeface="Symbol" panose="05050102010706020507" pitchFamily="18" charset="2"/>
              </a:rPr>
              <a:t>We study how to optimize queries, that is, how to find an evaluation plan with lowest estimated cost</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1094071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73760" y="853945"/>
            <a:ext cx="5747847" cy="3540590"/>
          </a:xfrm>
        </p:spPr>
        <p:txBody>
          <a:bodyPr/>
          <a:lstStyle/>
          <a:p>
            <a:r>
              <a:rPr lang="en-US" altLang="en-US" dirty="0">
                <a:ea typeface="MS PGothic" panose="020B0600070205080204" pitchFamily="34" charset="-128"/>
              </a:rPr>
              <a:t>Many factors contribute to time cost</a:t>
            </a:r>
          </a:p>
          <a:p>
            <a:pPr lvl="1"/>
            <a:r>
              <a:rPr lang="en-US" altLang="en-US" i="1" dirty="0">
                <a:ea typeface="MS PGothic" panose="020B0600070205080204" pitchFamily="34" charset="-128"/>
              </a:rPr>
              <a:t>disk access, CPU</a:t>
            </a:r>
            <a:r>
              <a:rPr lang="en-US" altLang="en-US" dirty="0">
                <a:ea typeface="MS PGothic" panose="020B0600070205080204" pitchFamily="34" charset="-128"/>
              </a:rPr>
              <a:t>, and network </a:t>
            </a:r>
            <a:r>
              <a:rPr lang="en-US" altLang="en-US" i="1" dirty="0">
                <a:ea typeface="MS PGothic" panose="020B0600070205080204" pitchFamily="34" charset="-128"/>
              </a:rPr>
              <a:t>communication</a:t>
            </a:r>
          </a:p>
          <a:p>
            <a:r>
              <a:rPr lang="en-US" altLang="en-US" dirty="0">
                <a:ea typeface="MS PGothic" panose="020B0600070205080204" pitchFamily="34" charset="-128"/>
              </a:rPr>
              <a:t>Cost can be measured based on </a:t>
            </a:r>
          </a:p>
          <a:p>
            <a:pPr lvl="1"/>
            <a:r>
              <a:rPr lang="en-US" altLang="en-US" b="1" dirty="0">
                <a:solidFill>
                  <a:srgbClr val="002060"/>
                </a:solidFill>
                <a:ea typeface="MS PGothic" panose="020B0600070205080204" pitchFamily="34" charset="-128"/>
              </a:rPr>
              <a:t>response time</a:t>
            </a:r>
            <a:r>
              <a:rPr lang="en-US" altLang="en-US" dirty="0">
                <a:ea typeface="MS PGothic" panose="020B0600070205080204" pitchFamily="34" charset="-128"/>
              </a:rPr>
              <a:t>, i.e. total elapsed time for answering query, or</a:t>
            </a:r>
          </a:p>
          <a:p>
            <a:pPr lvl="1"/>
            <a:r>
              <a:rPr lang="en-US" altLang="en-US" dirty="0">
                <a:ea typeface="MS PGothic" panose="020B0600070205080204" pitchFamily="34" charset="-128"/>
              </a:rPr>
              <a:t>total </a:t>
            </a:r>
            <a:r>
              <a:rPr lang="en-US" altLang="en-US" b="1" dirty="0">
                <a:solidFill>
                  <a:srgbClr val="002060"/>
                </a:solidFill>
                <a:ea typeface="MS PGothic" panose="020B0600070205080204" pitchFamily="34" charset="-128"/>
              </a:rPr>
              <a:t>resource consumption</a:t>
            </a:r>
          </a:p>
          <a:p>
            <a:r>
              <a:rPr lang="en-US" altLang="en-US" dirty="0">
                <a:ea typeface="MS PGothic" panose="020B0600070205080204" pitchFamily="34" charset="-128"/>
              </a:rPr>
              <a:t>We use total resource consumption as cost metric</a:t>
            </a:r>
          </a:p>
          <a:p>
            <a:pPr lvl="1"/>
            <a:r>
              <a:rPr lang="en-US" altLang="en-US" dirty="0">
                <a:ea typeface="MS PGothic" panose="020B0600070205080204" pitchFamily="34" charset="-128"/>
              </a:rPr>
              <a:t>Response time harder to estimate, and minimizing resource consumption is a good idea in a shared database</a:t>
            </a:r>
          </a:p>
          <a:p>
            <a:r>
              <a:rPr lang="en-US" altLang="en-US" dirty="0">
                <a:ea typeface="MS PGothic" panose="020B0600070205080204" pitchFamily="34" charset="-128"/>
              </a:rPr>
              <a:t>We ignore CPU costs for simplicity</a:t>
            </a:r>
          </a:p>
          <a:p>
            <a:pPr lvl="1"/>
            <a:r>
              <a:rPr lang="en-US" altLang="en-US" dirty="0">
                <a:ea typeface="MS PGothic" panose="020B0600070205080204" pitchFamily="34" charset="-128"/>
              </a:rPr>
              <a:t>Real systems do take CPU cost into account</a:t>
            </a:r>
          </a:p>
          <a:p>
            <a:pPr lvl="1"/>
            <a:r>
              <a:rPr lang="en-US" altLang="en-US" dirty="0">
                <a:ea typeface="MS PGothic" panose="020B0600070205080204" pitchFamily="34" charset="-128"/>
              </a:rPr>
              <a:t>Network costs must be considered for parallel systems</a:t>
            </a:r>
          </a:p>
          <a:p>
            <a:r>
              <a:rPr lang="en-US" altLang="en-US" dirty="0">
                <a:ea typeface="MS PGothic" panose="020B0600070205080204" pitchFamily="34" charset="-128"/>
              </a:rPr>
              <a:t>We describe how estimate the cost of each operation</a:t>
            </a:r>
          </a:p>
          <a:p>
            <a:pPr lvl="1"/>
            <a:r>
              <a:rPr lang="en-US" altLang="en-US" dirty="0">
                <a:ea typeface="MS PGothic" panose="020B0600070205080204" pitchFamily="34" charset="-128"/>
              </a:rPr>
              <a:t>We do not include cost to writing output to disk</a:t>
            </a:r>
          </a:p>
          <a:p>
            <a:endParaRPr lang="en-US" altLang="en-US" dirty="0">
              <a:ea typeface="MS PGothic" panose="020B0600070205080204" pitchFamily="34" charset="-128"/>
            </a:endParaRPr>
          </a:p>
          <a:p>
            <a:endParaRPr lang="en-US" altLang="en-US" dirty="0">
              <a:ea typeface="MS PGothic" panose="020B0600070205080204" pitchFamily="34" charset="-128"/>
            </a:endParaRP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194222913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578F1715-B75C-468F-BB66-8D3C20C5669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a:t>
            </a:r>
          </a:p>
        </p:txBody>
      </p:sp>
      <p:sp>
        <p:nvSpPr>
          <p:cNvPr id="17411" name="Rectangle 3">
            <a:extLst>
              <a:ext uri="{FF2B5EF4-FFF2-40B4-BE49-F238E27FC236}">
                <a16:creationId xmlns:a16="http://schemas.microsoft.com/office/drawing/2014/main" id="{519F3437-04AB-4B6A-B938-BC4ED1610D52}"/>
              </a:ext>
            </a:extLst>
          </p:cNvPr>
          <p:cNvSpPr>
            <a:spLocks noGrp="1" noChangeArrowheads="1"/>
          </p:cNvSpPr>
          <p:nvPr>
            <p:ph idx="1"/>
          </p:nvPr>
        </p:nvSpPr>
        <p:spPr>
          <a:xfrm>
            <a:off x="1765872" y="826873"/>
            <a:ext cx="5682493" cy="3901538"/>
          </a:xfrm>
        </p:spPr>
        <p:txBody>
          <a:bodyPr/>
          <a:lstStyle/>
          <a:p>
            <a:r>
              <a:rPr lang="en-US" altLang="en-US" dirty="0">
                <a:ea typeface="MS PGothic" panose="020B0600070205080204" pitchFamily="34" charset="-128"/>
              </a:rPr>
              <a:t>Disk cost can be estimated as:</a:t>
            </a:r>
          </a:p>
          <a:p>
            <a:pPr lvl="1"/>
            <a:r>
              <a:rPr lang="en-US" altLang="en-US" dirty="0">
                <a:ea typeface="MS PGothic" panose="020B0600070205080204" pitchFamily="34" charset="-128"/>
              </a:rPr>
              <a:t>Number of seeks             * average-seek-cost</a:t>
            </a:r>
          </a:p>
          <a:p>
            <a:pPr lvl="1"/>
            <a:r>
              <a:rPr lang="en-US" altLang="en-US" dirty="0">
                <a:ea typeface="MS PGothic" panose="020B0600070205080204" pitchFamily="34" charset="-128"/>
              </a:rPr>
              <a:t>Number of blocks read     * average-block-read-cost</a:t>
            </a:r>
          </a:p>
          <a:p>
            <a:pPr lvl="1"/>
            <a:r>
              <a:rPr lang="en-US" altLang="en-US" dirty="0">
                <a:ea typeface="MS PGothic" panose="020B0600070205080204" pitchFamily="34" charset="-128"/>
              </a:rPr>
              <a:t>Number of blocks written * average-block-write-cost</a:t>
            </a:r>
          </a:p>
          <a:p>
            <a:r>
              <a:rPr lang="en-US" altLang="en-US" dirty="0">
                <a:ea typeface="MS PGothic" panose="020B0600070205080204" pitchFamily="34" charset="-128"/>
              </a:rPr>
              <a:t>For simplicity we just use the </a:t>
            </a:r>
            <a:r>
              <a:rPr lang="en-US" altLang="en-US" b="1" dirty="0">
                <a:solidFill>
                  <a:srgbClr val="002060"/>
                </a:solidFill>
                <a:ea typeface="MS PGothic" panose="020B0600070205080204" pitchFamily="34" charset="-128"/>
              </a:rPr>
              <a:t>number of block transfers</a:t>
            </a:r>
            <a:r>
              <a:rPr lang="en-US" altLang="en-US" i="1" dirty="0">
                <a:solidFill>
                  <a:srgbClr val="002060"/>
                </a:solidFill>
                <a:ea typeface="MS PGothic" panose="020B0600070205080204" pitchFamily="34" charset="-128"/>
              </a:rPr>
              <a:t> </a:t>
            </a:r>
            <a:r>
              <a:rPr lang="en-US" altLang="en-US" i="1" dirty="0">
                <a:ea typeface="MS PGothic" panose="020B0600070205080204" pitchFamily="34" charset="-128"/>
              </a:rPr>
              <a:t>from disk and the </a:t>
            </a:r>
            <a:r>
              <a:rPr lang="en-US" altLang="en-US" b="1" dirty="0">
                <a:solidFill>
                  <a:srgbClr val="002060"/>
                </a:solidFill>
                <a:ea typeface="MS PGothic" panose="020B0600070205080204" pitchFamily="34" charset="-128"/>
              </a:rPr>
              <a:t>number of seeks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as the cost measures</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 time to transfer one block</a:t>
            </a:r>
          </a:p>
          <a:p>
            <a:pPr lvl="2"/>
            <a:r>
              <a:rPr lang="en-US" altLang="en-US" dirty="0">
                <a:ea typeface="MS PGothic" panose="020B0600070205080204" pitchFamily="34" charset="-128"/>
              </a:rPr>
              <a:t>Assuming for simplicity that write cost is same as read cost</a:t>
            </a:r>
          </a:p>
          <a:p>
            <a:pPr lvl="1"/>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 time for one seek</a:t>
            </a:r>
          </a:p>
          <a:p>
            <a:pPr lvl="1"/>
            <a:r>
              <a:rPr lang="en-US" altLang="en-US" dirty="0">
                <a:ea typeface="MS PGothic" panose="020B0600070205080204" pitchFamily="34" charset="-128"/>
              </a:rPr>
              <a:t>Cost for b block transfers plus S seeks</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a:ea typeface="MS PGothic" panose="020B0600070205080204" pitchFamily="34" charset="-128"/>
              </a:rPr>
              <a:t>b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dirty="0">
                <a:ea typeface="MS PGothic" panose="020B0600070205080204" pitchFamily="34" charset="-128"/>
              </a:rPr>
              <a:t> + S *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a:t>
            </a:r>
          </a:p>
          <a:p>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S</a:t>
            </a:r>
            <a:r>
              <a:rPr lang="en-US" altLang="en-US" baseline="-25000" dirty="0">
                <a:ea typeface="MS PGothic" panose="020B0600070205080204" pitchFamily="34" charset="-128"/>
              </a:rPr>
              <a:t> </a:t>
            </a:r>
            <a:r>
              <a:rPr lang="en-US" altLang="en-US" dirty="0">
                <a:solidFill>
                  <a:schemeClr val="accent4"/>
                </a:solidFill>
                <a:ea typeface="MS PGothic" panose="020B0600070205080204" pitchFamily="34" charset="-128"/>
              </a:rPr>
              <a:t>and</a:t>
            </a:r>
            <a:r>
              <a:rPr lang="en-US" altLang="en-US" i="1" dirty="0">
                <a:solidFill>
                  <a:srgbClr val="002060"/>
                </a:solidFill>
                <a:ea typeface="MS PGothic" panose="020B0600070205080204" pitchFamily="34" charset="-128"/>
              </a:rPr>
              <a:t> </a:t>
            </a:r>
            <a:r>
              <a:rPr lang="en-US" altLang="en-US" i="1" dirty="0" err="1">
                <a:solidFill>
                  <a:srgbClr val="002060"/>
                </a:solidFill>
                <a:ea typeface="MS PGothic" panose="020B0600070205080204" pitchFamily="34" charset="-128"/>
              </a:rPr>
              <a:t>t</a:t>
            </a:r>
            <a:r>
              <a:rPr lang="en-US" altLang="en-US" i="1" baseline="-25000" dirty="0" err="1">
                <a:solidFill>
                  <a:srgbClr val="002060"/>
                </a:solidFill>
                <a:ea typeface="MS PGothic" panose="020B0600070205080204" pitchFamily="34" charset="-128"/>
              </a:rPr>
              <a:t>T</a:t>
            </a:r>
            <a:r>
              <a:rPr lang="en-US" altLang="en-US" dirty="0">
                <a:ea typeface="MS PGothic" panose="020B0600070205080204" pitchFamily="34" charset="-128"/>
              </a:rPr>
              <a:t> depend on where data is stored; with 4 KB blocks:</a:t>
            </a:r>
          </a:p>
          <a:p>
            <a:pPr lvl="1"/>
            <a:r>
              <a:rPr lang="en-US" altLang="en-US" dirty="0">
                <a:ea typeface="MS PGothic" panose="020B0600070205080204" pitchFamily="34" charset="-128"/>
              </a:rPr>
              <a:t>High end magnetic disk: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4 </a:t>
            </a:r>
            <a:r>
              <a:rPr lang="en-US" altLang="en-US" dirty="0" err="1">
                <a:ea typeface="MS PGothic" panose="020B0600070205080204" pitchFamily="34" charset="-128"/>
              </a:rPr>
              <a:t>msec</a:t>
            </a:r>
            <a:r>
              <a:rPr lang="en-US" altLang="en-US" dirty="0">
                <a:ea typeface="MS PGothic" panose="020B0600070205080204" pitchFamily="34" charset="-128"/>
              </a:rPr>
              <a:t>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=0.1 </a:t>
            </a:r>
            <a:r>
              <a:rPr lang="en-US" altLang="en-US" dirty="0" err="1">
                <a:ea typeface="MS PGothic" panose="020B0600070205080204" pitchFamily="34" charset="-128"/>
              </a:rPr>
              <a:t>msec</a:t>
            </a:r>
            <a:endParaRPr lang="en-US" altLang="en-US" dirty="0">
              <a:ea typeface="MS PGothic" panose="020B0600070205080204" pitchFamily="34" charset="-128"/>
            </a:endParaRPr>
          </a:p>
          <a:p>
            <a:pPr lvl="1"/>
            <a:r>
              <a:rPr lang="en-US" altLang="en-US" dirty="0">
                <a:ea typeface="MS PGothic" panose="020B0600070205080204" pitchFamily="34" charset="-128"/>
              </a:rPr>
              <a:t>SSD: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20-90 microsec and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dirty="0">
                <a:ea typeface="MS PGothic" panose="020B0600070205080204" pitchFamily="34" charset="-128"/>
              </a:rPr>
              <a:t> = 2-10 microsec for 4KB </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156841880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026">
            <a:extLst>
              <a:ext uri="{FF2B5EF4-FFF2-40B4-BE49-F238E27FC236}">
                <a16:creationId xmlns:a16="http://schemas.microsoft.com/office/drawing/2014/main" id="{A3E1E502-3E9D-494A-A6D9-C6467FFE5D6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Measures of Query Cost (Cont.)</a:t>
            </a:r>
          </a:p>
        </p:txBody>
      </p:sp>
      <p:sp>
        <p:nvSpPr>
          <p:cNvPr id="21507" name="Rectangle 1027">
            <a:extLst>
              <a:ext uri="{FF2B5EF4-FFF2-40B4-BE49-F238E27FC236}">
                <a16:creationId xmlns:a16="http://schemas.microsoft.com/office/drawing/2014/main" id="{B3CCAC2C-F516-42ED-A047-876AE173F073}"/>
              </a:ext>
            </a:extLst>
          </p:cNvPr>
          <p:cNvSpPr>
            <a:spLocks noGrp="1" noChangeArrowheads="1"/>
          </p:cNvSpPr>
          <p:nvPr>
            <p:ph idx="1"/>
          </p:nvPr>
        </p:nvSpPr>
        <p:spPr>
          <a:xfrm>
            <a:off x="1782193" y="899065"/>
            <a:ext cx="5752730" cy="2304346"/>
          </a:xfrm>
        </p:spPr>
        <p:txBody>
          <a:bodyPr/>
          <a:lstStyle/>
          <a:p>
            <a:r>
              <a:rPr lang="en-US" altLang="en-US" dirty="0">
                <a:ea typeface="MS PGothic" panose="020B0600070205080204" pitchFamily="34" charset="-128"/>
              </a:rPr>
              <a:t>Required data may be buffer resident already, avoiding disk I/O</a:t>
            </a:r>
          </a:p>
          <a:p>
            <a:pPr lvl="1"/>
            <a:r>
              <a:rPr lang="en-US" altLang="en-US" dirty="0">
                <a:ea typeface="MS PGothic" panose="020B0600070205080204" pitchFamily="34" charset="-128"/>
              </a:rPr>
              <a:t>But hard to take into account for cost estimation</a:t>
            </a:r>
          </a:p>
          <a:p>
            <a:r>
              <a:rPr lang="en-US" altLang="en-US" dirty="0">
                <a:ea typeface="MS PGothic" panose="020B0600070205080204" pitchFamily="34" charset="-128"/>
              </a:rPr>
              <a:t>Several algorithms can reduce disk IO by using extra buffer space </a:t>
            </a:r>
          </a:p>
          <a:p>
            <a:pPr lvl="1"/>
            <a:r>
              <a:rPr lang="en-US" altLang="en-US" dirty="0">
                <a:ea typeface="MS PGothic" panose="020B0600070205080204" pitchFamily="34" charset="-128"/>
              </a:rPr>
              <a:t>Amount of real memory available to buffer depends on other concurrent queries and OS processes, known only during execution</a:t>
            </a:r>
          </a:p>
          <a:p>
            <a:r>
              <a:rPr lang="en-US" altLang="en-US" dirty="0">
                <a:ea typeface="MS PGothic" panose="020B0600070205080204" pitchFamily="34" charset="-128"/>
              </a:rPr>
              <a:t>Worst case estimates assume that no data is initially in buffer  and only the minimum amount of memory needed for the operation is available</a:t>
            </a:r>
          </a:p>
          <a:p>
            <a:pPr lvl="1"/>
            <a:r>
              <a:rPr lang="en-US" altLang="en-US" dirty="0">
                <a:ea typeface="MS PGothic" panose="020B0600070205080204" pitchFamily="34" charset="-128"/>
              </a:rPr>
              <a:t>But more optimistic estimates are used in practice</a:t>
            </a:r>
          </a:p>
          <a:p>
            <a:endParaRPr lang="en-US" altLang="en-US" dirty="0">
              <a:ea typeface="MS PGothic" panose="020B0600070205080204" pitchFamily="34" charset="-128"/>
            </a:endParaRPr>
          </a:p>
        </p:txBody>
      </p:sp>
    </p:spTree>
    <p:extLst>
      <p:ext uri="{BB962C8B-B14F-4D97-AF65-F5344CB8AC3E}">
        <p14:creationId xmlns:p14="http://schemas.microsoft.com/office/powerpoint/2010/main" val="568552487"/>
      </p:ext>
    </p:extLst>
  </p:cSld>
  <p:clrMapOvr>
    <a:masterClrMapping/>
  </p:clrMapOvr>
  <p:transition advTm="7472"/>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a:extLst>
              <a:ext uri="{FF2B5EF4-FFF2-40B4-BE49-F238E27FC236}">
                <a16:creationId xmlns:a16="http://schemas.microsoft.com/office/drawing/2014/main" id="{879B8AA5-A0A8-4838-ADA1-686E9F72FFC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Join Operation</a:t>
            </a:r>
          </a:p>
        </p:txBody>
      </p:sp>
      <p:sp>
        <p:nvSpPr>
          <p:cNvPr id="50179" name="Rectangle 3">
            <a:extLst>
              <a:ext uri="{FF2B5EF4-FFF2-40B4-BE49-F238E27FC236}">
                <a16:creationId xmlns:a16="http://schemas.microsoft.com/office/drawing/2014/main" id="{229C29A8-5587-4BF6-ABF6-F0C97C489FAE}"/>
              </a:ext>
            </a:extLst>
          </p:cNvPr>
          <p:cNvSpPr>
            <a:spLocks noGrp="1" noChangeArrowheads="1"/>
          </p:cNvSpPr>
          <p:nvPr>
            <p:ph idx="1"/>
          </p:nvPr>
        </p:nvSpPr>
        <p:spPr>
          <a:xfrm>
            <a:off x="1788851" y="864896"/>
            <a:ext cx="5656974" cy="2827719"/>
          </a:xfrm>
        </p:spPr>
        <p:txBody>
          <a:bodyPr/>
          <a:lstStyle/>
          <a:p>
            <a:r>
              <a:rPr lang="en-US" altLang="en-US" dirty="0">
                <a:ea typeface="MS PGothic" panose="020B0600070205080204" pitchFamily="34" charset="-128"/>
              </a:rPr>
              <a:t>Several different algorithms to implement joins</a:t>
            </a:r>
          </a:p>
          <a:p>
            <a:pPr lvl="1"/>
            <a:r>
              <a:rPr lang="en-US" altLang="en-US" dirty="0">
                <a:ea typeface="MS PGothic" panose="020B0600070205080204" pitchFamily="34" charset="-128"/>
              </a:rPr>
              <a:t>Nested-loop join</a:t>
            </a:r>
          </a:p>
          <a:p>
            <a:pPr lvl="1"/>
            <a:r>
              <a:rPr lang="en-US" altLang="en-US" dirty="0">
                <a:ea typeface="MS PGothic" panose="020B0600070205080204" pitchFamily="34" charset="-128"/>
              </a:rPr>
              <a:t>Block nested-loop join</a:t>
            </a:r>
          </a:p>
          <a:p>
            <a:pPr lvl="1"/>
            <a:r>
              <a:rPr lang="en-US" altLang="en-US" dirty="0">
                <a:ea typeface="MS PGothic" panose="020B0600070205080204" pitchFamily="34" charset="-128"/>
              </a:rPr>
              <a:t>Indexed nested-loop join</a:t>
            </a:r>
          </a:p>
          <a:p>
            <a:pPr lvl="1"/>
            <a:r>
              <a:rPr lang="en-US" altLang="en-US" dirty="0">
                <a:ea typeface="MS PGothic" panose="020B0600070205080204" pitchFamily="34" charset="-128"/>
              </a:rPr>
              <a:t>Merge-join</a:t>
            </a:r>
          </a:p>
          <a:p>
            <a:pPr lvl="1"/>
            <a:r>
              <a:rPr lang="en-US" altLang="en-US" dirty="0">
                <a:ea typeface="MS PGothic" panose="020B0600070205080204" pitchFamily="34" charset="-128"/>
              </a:rPr>
              <a:t>Hash-join</a:t>
            </a:r>
          </a:p>
          <a:p>
            <a:r>
              <a:rPr lang="en-US" altLang="en-US" dirty="0">
                <a:ea typeface="MS PGothic" panose="020B0600070205080204" pitchFamily="34" charset="-128"/>
              </a:rPr>
              <a:t>Choice based on cost estimate</a:t>
            </a:r>
          </a:p>
          <a:p>
            <a:r>
              <a:rPr lang="en-US" altLang="en-US" dirty="0">
                <a:ea typeface="MS PGothic" panose="020B0600070205080204" pitchFamily="34" charset="-128"/>
              </a:rPr>
              <a:t>Examples use the following information</a:t>
            </a:r>
          </a:p>
          <a:p>
            <a:pPr lvl="1"/>
            <a:r>
              <a:rPr lang="en-US" altLang="en-US" dirty="0">
                <a:ea typeface="MS PGothic" panose="020B0600070205080204" pitchFamily="34" charset="-128"/>
              </a:rPr>
              <a:t>Number of records of </a:t>
            </a:r>
            <a:r>
              <a:rPr lang="en-US" altLang="en-US" i="1" dirty="0">
                <a:ea typeface="MS PGothic" panose="020B0600070205080204" pitchFamily="34" charset="-128"/>
              </a:rPr>
              <a:t>student</a:t>
            </a:r>
            <a:r>
              <a:rPr lang="en-US" altLang="en-US" dirty="0">
                <a:ea typeface="MS PGothic" panose="020B0600070205080204" pitchFamily="34" charset="-128"/>
              </a:rPr>
              <a:t>:  5,000     </a:t>
            </a:r>
            <a:r>
              <a:rPr lang="en-US" altLang="en-US" i="1" dirty="0">
                <a:ea typeface="MS PGothic" panose="020B0600070205080204" pitchFamily="34" charset="-128"/>
              </a:rPr>
              <a:t>takes</a:t>
            </a:r>
            <a:r>
              <a:rPr lang="en-US" altLang="en-US" dirty="0">
                <a:ea typeface="MS PGothic" panose="020B0600070205080204" pitchFamily="34" charset="-128"/>
              </a:rPr>
              <a:t>: 10,000</a:t>
            </a:r>
          </a:p>
          <a:p>
            <a:pPr lvl="1"/>
            <a:r>
              <a:rPr lang="en-US" altLang="en-US" dirty="0">
                <a:ea typeface="MS PGothic" panose="020B0600070205080204" pitchFamily="34" charset="-128"/>
              </a:rPr>
              <a:t>Number of blocks of   </a:t>
            </a:r>
            <a:r>
              <a:rPr lang="en-US" altLang="en-US" i="1" dirty="0">
                <a:ea typeface="MS PGothic" panose="020B0600070205080204" pitchFamily="34" charset="-128"/>
              </a:rPr>
              <a:t>student</a:t>
            </a:r>
            <a:r>
              <a:rPr lang="en-US" altLang="en-US" dirty="0">
                <a:ea typeface="MS PGothic" panose="020B0600070205080204" pitchFamily="34" charset="-128"/>
              </a:rPr>
              <a:t>:     100     </a:t>
            </a:r>
            <a:r>
              <a:rPr lang="en-US" altLang="en-US" i="1" dirty="0">
                <a:ea typeface="MS PGothic" panose="020B0600070205080204" pitchFamily="34" charset="-128"/>
              </a:rPr>
              <a:t>takes</a:t>
            </a:r>
            <a:r>
              <a:rPr lang="en-US" altLang="en-US" dirty="0">
                <a:ea typeface="MS PGothic" panose="020B0600070205080204" pitchFamily="34" charset="-128"/>
              </a:rPr>
              <a:t>:      400</a:t>
            </a:r>
          </a:p>
          <a:p>
            <a:pPr lvl="1"/>
            <a:endParaRPr lang="en-US" altLang="en-US" dirty="0">
              <a:ea typeface="MS PGothic" panose="020B0600070205080204" pitchFamily="34" charset="-128"/>
            </a:endParaRPr>
          </a:p>
          <a:p>
            <a:r>
              <a:rPr lang="en-US" altLang="en-US" dirty="0">
                <a:ea typeface="MS PGothic" panose="020B0600070205080204" pitchFamily="34" charset="-128"/>
              </a:rPr>
              <a:t>R JOIN L = L JOIN R</a:t>
            </a:r>
          </a:p>
          <a:p>
            <a:pPr lvl="1"/>
            <a:r>
              <a:rPr lang="en-US" altLang="en-US" dirty="0">
                <a:ea typeface="MS PGothic" panose="020B0600070205080204" pitchFamily="34" charset="-128"/>
              </a:rPr>
              <a:t>R is scan table</a:t>
            </a:r>
          </a:p>
          <a:p>
            <a:pPr lvl="1"/>
            <a:r>
              <a:rPr lang="en-US" altLang="en-US" dirty="0">
                <a:ea typeface="MS PGothic" panose="020B0600070205080204" pitchFamily="34" charset="-128"/>
              </a:rPr>
              <a:t>L is probe</a:t>
            </a:r>
          </a:p>
        </p:txBody>
      </p:sp>
    </p:spTree>
    <p:extLst>
      <p:ext uri="{BB962C8B-B14F-4D97-AF65-F5344CB8AC3E}">
        <p14:creationId xmlns:p14="http://schemas.microsoft.com/office/powerpoint/2010/main" val="2391682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1026">
            <a:extLst>
              <a:ext uri="{FF2B5EF4-FFF2-40B4-BE49-F238E27FC236}">
                <a16:creationId xmlns:a16="http://schemas.microsoft.com/office/drawing/2014/main" id="{91286922-3E05-43EB-BC96-525D4D8EE69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Nested-Loop Join</a:t>
            </a:r>
          </a:p>
        </p:txBody>
      </p:sp>
      <p:sp>
        <p:nvSpPr>
          <p:cNvPr id="52227" name="Rectangle 1027">
            <a:extLst>
              <a:ext uri="{FF2B5EF4-FFF2-40B4-BE49-F238E27FC236}">
                <a16:creationId xmlns:a16="http://schemas.microsoft.com/office/drawing/2014/main" id="{D21FCF93-DB51-4923-B080-101A70BED1CC}"/>
              </a:ext>
            </a:extLst>
          </p:cNvPr>
          <p:cNvSpPr>
            <a:spLocks noGrp="1" noChangeArrowheads="1"/>
          </p:cNvSpPr>
          <p:nvPr>
            <p:ph idx="1"/>
          </p:nvPr>
        </p:nvSpPr>
        <p:spPr>
          <a:xfrm>
            <a:off x="1788851" y="866208"/>
            <a:ext cx="5797060" cy="2412629"/>
          </a:xfrm>
        </p:spPr>
        <p:txBody>
          <a:bodyPr/>
          <a:lstStyle/>
          <a:p>
            <a:pPr>
              <a:tabLst>
                <a:tab pos="346472" algn="l"/>
                <a:tab pos="638175" algn="l"/>
              </a:tabLst>
            </a:pPr>
            <a:r>
              <a:rPr lang="en-US" altLang="en-US" dirty="0">
                <a:ea typeface="MS PGothic" panose="020B0600070205080204" pitchFamily="34" charset="-128"/>
              </a:rPr>
              <a:t>To compute the theta join        </a:t>
            </a:r>
            <a:r>
              <a:rPr lang="en-US" altLang="en-US" i="1" dirty="0">
                <a:ea typeface="MS PGothic" panose="020B0600070205080204" pitchFamily="34" charset="-128"/>
              </a:rPr>
              <a:t>r</a:t>
            </a:r>
            <a:r>
              <a:rPr lang="en-US" altLang="en-US" dirty="0">
                <a:ea typeface="MS PGothic" panose="020B0600070205080204" pitchFamily="34" charset="-128"/>
              </a:rPr>
              <a:t> </a:t>
            </a:r>
            <a:r>
              <a:rPr lang="en-IN" altLang="en-US" dirty="0">
                <a:ea typeface="MS PGothic" panose="020B0600070205080204" pitchFamily="34" charset="-128"/>
              </a:rPr>
              <a:t>⨝</a:t>
            </a:r>
            <a:r>
              <a:rPr lang="en-US" altLang="en-US" i="1" dirty="0">
                <a:ea typeface="MS PGothic" panose="020B0600070205080204" pitchFamily="34" charset="-128"/>
              </a:rPr>
              <a:t> </a:t>
            </a:r>
            <a:r>
              <a:rPr lang="en-US" altLang="en-US" baseline="-25000" dirty="0">
                <a:ea typeface="MS PGothic" panose="020B0600070205080204" pitchFamily="34" charset="-128"/>
                <a:sym typeface="Symbol" panose="05050102010706020507" pitchFamily="18" charset="2"/>
              </a:rPr>
              <a:t></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s</a:t>
            </a:r>
            <a:br>
              <a:rPr lang="en-US" altLang="en-US"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for each</a:t>
            </a:r>
            <a:r>
              <a:rPr lang="en-US" altLang="en-US" dirty="0">
                <a:ea typeface="MS PGothic" panose="020B0600070205080204" pitchFamily="34" charset="-128"/>
                <a:sym typeface="Symbol" panose="05050102010706020507" pitchFamily="18" charset="2"/>
              </a:rPr>
              <a:t>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r</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for each tuple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dirty="0">
                <a:ea typeface="MS PGothic" panose="020B0600070205080204" pitchFamily="34" charset="-128"/>
                <a:sym typeface="Symbol" panose="05050102010706020507" pitchFamily="18" charset="2"/>
              </a:rPr>
              <a:t> </a:t>
            </a:r>
            <a:r>
              <a:rPr lang="en-US" altLang="en-US" b="1" dirty="0">
                <a:ea typeface="MS PGothic" panose="020B0600070205080204" pitchFamily="34" charset="-128"/>
                <a:sym typeface="Symbol" panose="05050102010706020507" pitchFamily="18" charset="2"/>
              </a:rPr>
              <a:t> in </a:t>
            </a:r>
            <a:r>
              <a:rPr lang="en-US" altLang="en-US" i="1" dirty="0">
                <a:ea typeface="MS PGothic" panose="020B0600070205080204" pitchFamily="34" charset="-128"/>
                <a:sym typeface="Symbol" panose="05050102010706020507" pitchFamily="18" charset="2"/>
              </a:rPr>
              <a:t>s</a:t>
            </a:r>
            <a:r>
              <a:rPr lang="en-US" altLang="en-US" b="1" dirty="0">
                <a:ea typeface="MS PGothic" panose="020B0600070205080204" pitchFamily="34" charset="-128"/>
                <a:sym typeface="Symbol" panose="05050102010706020507" pitchFamily="18" charset="2"/>
              </a:rPr>
              <a:t> do begin</a:t>
            </a:r>
            <a:br>
              <a:rPr lang="en-US" altLang="en-US" b="1" dirty="0">
                <a:ea typeface="MS PGothic" panose="020B0600070205080204" pitchFamily="34" charset="-128"/>
                <a:sym typeface="Symbol" panose="05050102010706020507" pitchFamily="18" charset="2"/>
              </a:rPr>
            </a:br>
            <a:r>
              <a:rPr lang="en-US" altLang="en-US" b="1" dirty="0">
                <a:ea typeface="MS PGothic" panose="020B0600070205080204" pitchFamily="34" charset="-128"/>
                <a:sym typeface="Symbol" panose="05050102010706020507" pitchFamily="18" charset="2"/>
              </a:rPr>
              <a:t>		     </a:t>
            </a:r>
            <a:r>
              <a:rPr lang="en-US" altLang="en-US" dirty="0">
                <a:ea typeface="MS PGothic" panose="020B0600070205080204" pitchFamily="34" charset="-128"/>
                <a:sym typeface="Symbol" panose="05050102010706020507" pitchFamily="18" charset="2"/>
              </a:rPr>
              <a:t>test pair (</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to see if they satisfy the join condition </a:t>
            </a:r>
            <a:r>
              <a:rPr lang="en-US" altLang="en-US" i="1" dirty="0">
                <a:ea typeface="MS PGothic" panose="020B0600070205080204" pitchFamily="34" charset="-128"/>
                <a:sym typeface="Greek Symbols" pitchFamily="18" charset="2"/>
              </a:rPr>
              <a:t> </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if they do, add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r</a:t>
            </a:r>
            <a:r>
              <a:rPr lang="en-US" altLang="en-US" i="1" dirty="0">
                <a:ea typeface="MS PGothic" panose="020B0600070205080204" pitchFamily="34" charset="-128"/>
                <a:sym typeface="Greek Symbols" pitchFamily="18" charset="2"/>
              </a:rPr>
              <a:t> • </a:t>
            </a:r>
            <a:r>
              <a:rPr lang="en-US" altLang="en-US" i="1" dirty="0" err="1">
                <a:ea typeface="MS PGothic" panose="020B0600070205080204" pitchFamily="34" charset="-128"/>
                <a:sym typeface="Greek Symbols" pitchFamily="18" charset="2"/>
              </a:rPr>
              <a:t>t</a:t>
            </a:r>
            <a:r>
              <a:rPr lang="en-US" altLang="en-US" i="1" baseline="-25000" dirty="0" err="1">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to the result.</a:t>
            </a:r>
            <a:br>
              <a:rPr lang="en-US" altLang="en-US" dirty="0">
                <a:ea typeface="MS PGothic" panose="020B0600070205080204" pitchFamily="34" charset="-128"/>
                <a:sym typeface="Greek Symbols" pitchFamily="18" charset="2"/>
              </a:rPr>
            </a:br>
            <a:r>
              <a:rPr lang="en-US" altLang="en-US" dirty="0">
                <a:ea typeface="MS PGothic" panose="020B0600070205080204" pitchFamily="34" charset="-128"/>
                <a:sym typeface="Greek Symbols" pitchFamily="18" charset="2"/>
              </a:rPr>
              <a:t>	        </a:t>
            </a:r>
            <a:r>
              <a:rPr lang="en-US" altLang="en-US" b="1" dirty="0">
                <a:ea typeface="MS PGothic" panose="020B0600070205080204" pitchFamily="34" charset="-128"/>
                <a:sym typeface="Greek Symbols" pitchFamily="18" charset="2"/>
              </a:rPr>
              <a:t>end</a:t>
            </a:r>
            <a:br>
              <a:rPr lang="en-US" altLang="en-US" b="1" dirty="0">
                <a:ea typeface="MS PGothic" panose="020B0600070205080204" pitchFamily="34" charset="-128"/>
                <a:sym typeface="Greek Symbols" pitchFamily="18" charset="2"/>
              </a:rPr>
            </a:br>
            <a:r>
              <a:rPr lang="en-US" altLang="en-US" b="1" dirty="0">
                <a:ea typeface="MS PGothic" panose="020B0600070205080204" pitchFamily="34" charset="-128"/>
                <a:sym typeface="Greek Symbols" pitchFamily="18" charset="2"/>
              </a:rPr>
              <a:t>     </a:t>
            </a:r>
            <a:r>
              <a:rPr lang="en-US" altLang="en-US" b="1" dirty="0" err="1">
                <a:ea typeface="MS PGothic" panose="020B0600070205080204" pitchFamily="34" charset="-128"/>
                <a:sym typeface="Greek Symbols" pitchFamily="18" charset="2"/>
              </a:rPr>
              <a:t>end</a:t>
            </a:r>
            <a:endParaRPr lang="en-US" altLang="en-US" dirty="0">
              <a:ea typeface="MS PGothic" panose="020B0600070205080204" pitchFamily="34" charset="-128"/>
              <a:sym typeface="Greek Symbols" pitchFamily="18" charset="2"/>
            </a:endParaRPr>
          </a:p>
          <a:p>
            <a:pPr>
              <a:tabLst>
                <a:tab pos="346472" algn="l"/>
                <a:tab pos="638175" algn="l"/>
              </a:tabLst>
            </a:pPr>
            <a:r>
              <a:rPr lang="en-US" altLang="en-US" i="1" dirty="0">
                <a:ea typeface="MS PGothic" panose="020B0600070205080204" pitchFamily="34" charset="-128"/>
                <a:sym typeface="Greek Symbols" pitchFamily="18" charset="2"/>
              </a:rPr>
              <a:t>r</a:t>
            </a:r>
            <a:r>
              <a:rPr lang="en-US" altLang="en-US" dirty="0">
                <a:ea typeface="MS PGothic" panose="020B0600070205080204" pitchFamily="34" charset="-128"/>
                <a:sym typeface="Greek Symbols" pitchFamily="18" charset="2"/>
              </a:rPr>
              <a:t>  is called the </a:t>
            </a:r>
            <a:r>
              <a:rPr lang="en-US" altLang="en-US" b="1" dirty="0">
                <a:solidFill>
                  <a:srgbClr val="002060"/>
                </a:solidFill>
                <a:ea typeface="MS PGothic" panose="020B0600070205080204" pitchFamily="34" charset="-128"/>
                <a:sym typeface="Greek Symbols" pitchFamily="18" charset="2"/>
              </a:rPr>
              <a:t>outer</a:t>
            </a:r>
            <a:r>
              <a:rPr lang="en-US" altLang="en-US" dirty="0">
                <a:solidFill>
                  <a:srgbClr val="002060"/>
                </a:solidFill>
                <a:ea typeface="MS PGothic" panose="020B0600070205080204" pitchFamily="34" charset="-128"/>
                <a:sym typeface="Greek Symbols" pitchFamily="18" charset="2"/>
              </a:rPr>
              <a:t> </a:t>
            </a:r>
            <a:r>
              <a:rPr lang="en-US" altLang="en-US" b="1" dirty="0">
                <a:solidFill>
                  <a:srgbClr val="002060"/>
                </a:solidFill>
                <a:ea typeface="MS PGothic" panose="020B0600070205080204" pitchFamily="34" charset="-128"/>
                <a:sym typeface="Greek Symbols" pitchFamily="18" charset="2"/>
              </a:rPr>
              <a:t>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and </a:t>
            </a:r>
            <a:r>
              <a:rPr lang="en-US" altLang="en-US" i="1" dirty="0">
                <a:ea typeface="MS PGothic" panose="020B0600070205080204" pitchFamily="34" charset="-128"/>
                <a:sym typeface="Greek Symbols" pitchFamily="18" charset="2"/>
              </a:rPr>
              <a:t>s</a:t>
            </a:r>
            <a:r>
              <a:rPr lang="en-US" altLang="en-US" dirty="0">
                <a:ea typeface="MS PGothic" panose="020B0600070205080204" pitchFamily="34" charset="-128"/>
                <a:sym typeface="Greek Symbols" pitchFamily="18" charset="2"/>
              </a:rPr>
              <a:t> the </a:t>
            </a:r>
            <a:r>
              <a:rPr lang="en-US" altLang="en-US" b="1" dirty="0">
                <a:solidFill>
                  <a:srgbClr val="002060"/>
                </a:solidFill>
                <a:ea typeface="MS PGothic" panose="020B0600070205080204" pitchFamily="34" charset="-128"/>
                <a:sym typeface="Greek Symbols" pitchFamily="18" charset="2"/>
              </a:rPr>
              <a:t>inner relation</a:t>
            </a:r>
            <a:r>
              <a:rPr lang="en-US" altLang="en-US" dirty="0">
                <a:solidFill>
                  <a:srgbClr val="002060"/>
                </a:solidFill>
                <a:ea typeface="MS PGothic" panose="020B0600070205080204" pitchFamily="34" charset="-128"/>
                <a:sym typeface="Greek Symbols" pitchFamily="18" charset="2"/>
              </a:rPr>
              <a:t> </a:t>
            </a:r>
            <a:r>
              <a:rPr lang="en-US" altLang="en-US" dirty="0">
                <a:ea typeface="MS PGothic" panose="020B0600070205080204" pitchFamily="34" charset="-128"/>
                <a:sym typeface="Greek Symbols" pitchFamily="18" charset="2"/>
              </a:rPr>
              <a:t>of the join.</a:t>
            </a:r>
          </a:p>
          <a:p>
            <a:pPr>
              <a:tabLst>
                <a:tab pos="346472" algn="l"/>
                <a:tab pos="638175" algn="l"/>
              </a:tabLst>
            </a:pPr>
            <a:r>
              <a:rPr lang="en-US" altLang="en-US" dirty="0">
                <a:ea typeface="MS PGothic" panose="020B0600070205080204" pitchFamily="34" charset="-128"/>
                <a:sym typeface="Greek Symbols" pitchFamily="18" charset="2"/>
              </a:rPr>
              <a:t>Requires no indices and can be used with any kind of join condition.</a:t>
            </a:r>
          </a:p>
          <a:p>
            <a:pPr>
              <a:tabLst>
                <a:tab pos="346472" algn="l"/>
                <a:tab pos="638175" algn="l"/>
              </a:tabLst>
            </a:pPr>
            <a:r>
              <a:rPr lang="en-US" altLang="en-US" dirty="0">
                <a:ea typeface="MS PGothic" panose="020B0600070205080204" pitchFamily="34" charset="-128"/>
                <a:sym typeface="Greek Symbols" pitchFamily="18" charset="2"/>
              </a:rPr>
              <a:t>Expensive since it examines every pair of tuples in the two relations. </a:t>
            </a:r>
          </a:p>
        </p:txBody>
      </p:sp>
    </p:spTree>
    <p:extLst>
      <p:ext uri="{BB962C8B-B14F-4D97-AF65-F5344CB8AC3E}">
        <p14:creationId xmlns:p14="http://schemas.microsoft.com/office/powerpoint/2010/main" val="1204832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a:extLst>
              <a:ext uri="{FF2B5EF4-FFF2-40B4-BE49-F238E27FC236}">
                <a16:creationId xmlns:a16="http://schemas.microsoft.com/office/drawing/2014/main" id="{AC6F6974-A8C7-4393-82EB-2846C81D085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Indexed Nested-Loop Join</a:t>
            </a:r>
          </a:p>
        </p:txBody>
      </p:sp>
      <p:sp>
        <p:nvSpPr>
          <p:cNvPr id="60419" name="Rectangle 3">
            <a:extLst>
              <a:ext uri="{FF2B5EF4-FFF2-40B4-BE49-F238E27FC236}">
                <a16:creationId xmlns:a16="http://schemas.microsoft.com/office/drawing/2014/main" id="{4D40F014-D3E9-4914-80EE-CCDD23D0099A}"/>
              </a:ext>
            </a:extLst>
          </p:cNvPr>
          <p:cNvSpPr>
            <a:spLocks noGrp="1" noChangeArrowheads="1"/>
          </p:cNvSpPr>
          <p:nvPr>
            <p:ph idx="1"/>
          </p:nvPr>
        </p:nvSpPr>
        <p:spPr>
          <a:xfrm>
            <a:off x="1775535" y="860166"/>
            <a:ext cx="5413334" cy="3378164"/>
          </a:xfrm>
        </p:spPr>
        <p:txBody>
          <a:bodyPr/>
          <a:lstStyle/>
          <a:p>
            <a:pPr>
              <a:lnSpc>
                <a:spcPct val="90000"/>
              </a:lnSpc>
            </a:pPr>
            <a:r>
              <a:rPr lang="en-US" altLang="en-US" dirty="0">
                <a:ea typeface="MS PGothic" panose="020B0600070205080204" pitchFamily="34" charset="-128"/>
              </a:rPr>
              <a:t>Index lookups can replace file scans if</a:t>
            </a:r>
          </a:p>
          <a:p>
            <a:pPr lvl="1">
              <a:lnSpc>
                <a:spcPct val="90000"/>
              </a:lnSpc>
            </a:pPr>
            <a:r>
              <a:rPr lang="en-US" altLang="en-US" dirty="0">
                <a:ea typeface="MS PGothic" panose="020B0600070205080204" pitchFamily="34" charset="-128"/>
              </a:rPr>
              <a:t>join is an </a:t>
            </a:r>
            <a:r>
              <a:rPr lang="en-US" altLang="en-US" dirty="0" err="1">
                <a:ea typeface="MS PGothic" panose="020B0600070205080204" pitchFamily="34" charset="-128"/>
              </a:rPr>
              <a:t>equi</a:t>
            </a:r>
            <a:r>
              <a:rPr lang="en-US" altLang="en-US" dirty="0">
                <a:ea typeface="MS PGothic" panose="020B0600070205080204" pitchFamily="34" charset="-128"/>
              </a:rPr>
              <a:t>-join or natural join and</a:t>
            </a:r>
          </a:p>
          <a:p>
            <a:pPr lvl="1">
              <a:lnSpc>
                <a:spcPct val="90000"/>
              </a:lnSpc>
            </a:pPr>
            <a:r>
              <a:rPr lang="en-US" altLang="en-US" dirty="0">
                <a:ea typeface="MS PGothic" panose="020B0600070205080204" pitchFamily="34" charset="-128"/>
              </a:rPr>
              <a:t>an index is available on the inner relation</a:t>
            </a:r>
            <a:r>
              <a:rPr lang="ja-JP" altLang="en-US" dirty="0">
                <a:ea typeface="MS PGothic" panose="020B0600070205080204" pitchFamily="34" charset="-128"/>
              </a:rPr>
              <a:t>’</a:t>
            </a:r>
            <a:r>
              <a:rPr lang="en-US" altLang="ja-JP" dirty="0">
                <a:ea typeface="MS PGothic" panose="020B0600070205080204" pitchFamily="34" charset="-128"/>
              </a:rPr>
              <a:t>s join attribute</a:t>
            </a:r>
          </a:p>
          <a:p>
            <a:pPr lvl="2">
              <a:lnSpc>
                <a:spcPct val="90000"/>
              </a:lnSpc>
            </a:pPr>
            <a:r>
              <a:rPr lang="en-US" altLang="en-US" dirty="0">
                <a:ea typeface="MS PGothic" panose="020B0600070205080204" pitchFamily="34" charset="-128"/>
              </a:rPr>
              <a:t>Can construct an index just to compute a join.</a:t>
            </a:r>
          </a:p>
          <a:p>
            <a:pPr>
              <a:lnSpc>
                <a:spcPct val="90000"/>
              </a:lnSpc>
            </a:pPr>
            <a:r>
              <a:rPr lang="en-US" altLang="en-US" dirty="0">
                <a:ea typeface="MS PGothic" panose="020B0600070205080204" pitchFamily="34" charset="-128"/>
              </a:rPr>
              <a:t>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in the outer relation </a:t>
            </a:r>
            <a:r>
              <a:rPr lang="en-US" altLang="en-US" i="1" dirty="0">
                <a:ea typeface="MS PGothic" panose="020B0600070205080204" pitchFamily="34" charset="-128"/>
              </a:rPr>
              <a:t>r,</a:t>
            </a:r>
            <a:r>
              <a:rPr lang="en-US" altLang="en-US" dirty="0">
                <a:ea typeface="MS PGothic" panose="020B0600070205080204" pitchFamily="34" charset="-128"/>
              </a:rPr>
              <a:t> use the index to look up tuples in </a:t>
            </a:r>
            <a:r>
              <a:rPr lang="en-US" altLang="en-US" i="1" dirty="0">
                <a:ea typeface="MS PGothic" panose="020B0600070205080204" pitchFamily="34" charset="-128"/>
              </a:rPr>
              <a:t>s</a:t>
            </a:r>
            <a:r>
              <a:rPr lang="en-US" altLang="en-US" dirty="0">
                <a:ea typeface="MS PGothic" panose="020B0600070205080204" pitchFamily="34" charset="-128"/>
              </a:rPr>
              <a:t> that satisfy the join condition with tuple </a:t>
            </a:r>
            <a:r>
              <a:rPr lang="en-US" altLang="en-US" i="1" dirty="0">
                <a:ea typeface="MS PGothic" panose="020B0600070205080204" pitchFamily="34" charset="-128"/>
              </a:rPr>
              <a:t>t</a:t>
            </a:r>
            <a:r>
              <a:rPr lang="en-US" altLang="en-US" i="1" baseline="-25000" dirty="0">
                <a:ea typeface="MS PGothic" panose="020B0600070205080204" pitchFamily="34" charset="-128"/>
              </a:rPr>
              <a:t>r</a:t>
            </a:r>
            <a:r>
              <a:rPr lang="en-US" altLang="en-US" i="1" dirty="0">
                <a:ea typeface="MS PGothic" panose="020B0600070205080204" pitchFamily="34" charset="-128"/>
              </a:rPr>
              <a:t>.</a:t>
            </a:r>
          </a:p>
          <a:p>
            <a:pPr>
              <a:lnSpc>
                <a:spcPct val="90000"/>
              </a:lnSpc>
            </a:pPr>
            <a:r>
              <a:rPr lang="en-US" altLang="en-US" dirty="0">
                <a:ea typeface="MS PGothic" panose="020B0600070205080204" pitchFamily="34" charset="-128"/>
              </a:rPr>
              <a:t>Worst case:  buffer has space for only one page of </a:t>
            </a:r>
            <a:r>
              <a:rPr lang="en-US" altLang="en-US" i="1" dirty="0">
                <a:ea typeface="MS PGothic" panose="020B0600070205080204" pitchFamily="34" charset="-128"/>
              </a:rPr>
              <a:t>r</a:t>
            </a:r>
            <a:r>
              <a:rPr lang="en-US" altLang="en-US" dirty="0">
                <a:ea typeface="MS PGothic" panose="020B0600070205080204" pitchFamily="34" charset="-128"/>
              </a:rPr>
              <a:t>, and, for each tuple in </a:t>
            </a:r>
            <a:r>
              <a:rPr lang="en-US" altLang="en-US" i="1" dirty="0">
                <a:ea typeface="MS PGothic" panose="020B0600070205080204" pitchFamily="34" charset="-128"/>
              </a:rPr>
              <a:t>r</a:t>
            </a:r>
            <a:r>
              <a:rPr lang="en-US" altLang="en-US" dirty="0">
                <a:ea typeface="MS PGothic" panose="020B0600070205080204" pitchFamily="34" charset="-128"/>
              </a:rPr>
              <a:t>, we perform an index lookup on </a:t>
            </a:r>
            <a:r>
              <a:rPr lang="en-US" altLang="en-US" i="1" dirty="0">
                <a:ea typeface="MS PGothic" panose="020B0600070205080204" pitchFamily="34" charset="-128"/>
              </a:rPr>
              <a:t>s.</a:t>
            </a:r>
            <a:endParaRPr lang="en-US" altLang="en-US" dirty="0">
              <a:ea typeface="MS PGothic" panose="020B0600070205080204" pitchFamily="34" charset="-128"/>
            </a:endParaRPr>
          </a:p>
          <a:p>
            <a:pPr>
              <a:lnSpc>
                <a:spcPct val="90000"/>
              </a:lnSpc>
            </a:pPr>
            <a:r>
              <a:rPr lang="en-US" altLang="en-US" dirty="0">
                <a:ea typeface="MS PGothic" panose="020B0600070205080204" pitchFamily="34" charset="-128"/>
              </a:rPr>
              <a:t>Cost of the join: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rPr>
              <a:t>(</a:t>
            </a:r>
            <a:r>
              <a:rPr lang="en-US" altLang="en-US" i="1" dirty="0" err="1">
                <a:ea typeface="MS PGothic" panose="020B0600070205080204" pitchFamily="34" charset="-128"/>
              </a:rPr>
              <a:t>t</a:t>
            </a:r>
            <a:r>
              <a:rPr lang="en-US" altLang="en-US" i="1" baseline="-25000" dirty="0" err="1">
                <a:ea typeface="MS PGothic" panose="020B0600070205080204" pitchFamily="34" charset="-128"/>
              </a:rPr>
              <a:t>T</a:t>
            </a:r>
            <a:r>
              <a:rPr lang="en-US" altLang="en-US" i="1" baseline="-25000" dirty="0">
                <a:ea typeface="MS PGothic" panose="020B0600070205080204" pitchFamily="34" charset="-128"/>
              </a:rPr>
              <a:t> </a:t>
            </a:r>
            <a:r>
              <a:rPr lang="en-US" altLang="en-US" i="1" dirty="0">
                <a:ea typeface="MS PGothic" panose="020B0600070205080204" pitchFamily="34" charset="-128"/>
              </a:rPr>
              <a:t>+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dirty="0">
                <a:ea typeface="MS PGothic" panose="020B0600070205080204" pitchFamily="34" charset="-128"/>
              </a:rPr>
              <a:t>) +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c</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dirty="0">
                <a:ea typeface="MS PGothic" panose="020B0600070205080204" pitchFamily="34" charset="-128"/>
                <a:sym typeface="Symbol" panose="05050102010706020507" pitchFamily="18" charset="2"/>
              </a:rPr>
              <a:t>Where </a:t>
            </a: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is the cost of traversing index and fetching all matching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tuples for one tuple or </a:t>
            </a:r>
            <a:r>
              <a:rPr lang="en-US" altLang="en-US" i="1" dirty="0">
                <a:ea typeface="MS PGothic" panose="020B0600070205080204" pitchFamily="34" charset="-128"/>
                <a:sym typeface="Symbol" panose="05050102010706020507" pitchFamily="18" charset="2"/>
              </a:rPr>
              <a:t>r</a:t>
            </a:r>
            <a:endParaRPr lang="en-US" altLang="en-US" dirty="0">
              <a:ea typeface="MS PGothic" panose="020B0600070205080204" pitchFamily="34" charset="-128"/>
              <a:sym typeface="Symbol" panose="05050102010706020507" pitchFamily="18" charset="2"/>
            </a:endParaRPr>
          </a:p>
          <a:p>
            <a:pPr lvl="1">
              <a:lnSpc>
                <a:spcPct val="90000"/>
              </a:lnSpc>
            </a:pPr>
            <a:r>
              <a:rPr lang="en-US" altLang="en-US" i="1" dirty="0">
                <a:ea typeface="MS PGothic" panose="020B0600070205080204" pitchFamily="34" charset="-128"/>
                <a:sym typeface="Symbol" panose="05050102010706020507" pitchFamily="18" charset="2"/>
              </a:rPr>
              <a:t>c</a:t>
            </a:r>
            <a:r>
              <a:rPr lang="en-US" altLang="en-US" dirty="0">
                <a:ea typeface="MS PGothic" panose="020B0600070205080204" pitchFamily="34" charset="-128"/>
                <a:sym typeface="Symbol" panose="05050102010706020507" pitchFamily="18" charset="2"/>
              </a:rPr>
              <a:t> can be estimated as cost of a single selection on </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using the join condition.</a:t>
            </a:r>
          </a:p>
          <a:p>
            <a:pPr>
              <a:lnSpc>
                <a:spcPct val="90000"/>
              </a:lnSpc>
            </a:pPr>
            <a:r>
              <a:rPr lang="en-US" altLang="en-US" dirty="0">
                <a:ea typeface="MS PGothic" panose="020B0600070205080204" pitchFamily="34" charset="-128"/>
                <a:sym typeface="Symbol" panose="05050102010706020507" pitchFamily="18" charset="2"/>
              </a:rPr>
              <a:t>If indices are available on join attributes of both </a:t>
            </a:r>
            <a:r>
              <a:rPr lang="en-US" altLang="en-US" i="1" dirty="0">
                <a:ea typeface="MS PGothic" panose="020B0600070205080204" pitchFamily="34" charset="-128"/>
                <a:sym typeface="Symbol" panose="05050102010706020507" pitchFamily="18" charset="2"/>
              </a:rPr>
              <a:t>r </a:t>
            </a:r>
            <a:r>
              <a:rPr lang="en-US" altLang="en-US" dirty="0">
                <a:ea typeface="MS PGothic" panose="020B0600070205080204" pitchFamily="34" charset="-128"/>
                <a:sym typeface="Symbol" panose="05050102010706020507" pitchFamily="18" charset="2"/>
              </a:rPr>
              <a:t>and </a:t>
            </a:r>
            <a:r>
              <a:rPr lang="en-US" altLang="en-US" i="1" dirty="0">
                <a:ea typeface="MS PGothic" panose="020B0600070205080204" pitchFamily="34" charset="-128"/>
                <a:sym typeface="Symbol" panose="05050102010706020507" pitchFamily="18" charset="2"/>
              </a:rPr>
              <a:t>s,</a:t>
            </a:r>
            <a:br>
              <a:rPr lang="en-US" altLang="en-US" i="1" dirty="0">
                <a:ea typeface="MS PGothic" panose="020B0600070205080204" pitchFamily="34" charset="-128"/>
                <a:sym typeface="Symbol" panose="05050102010706020507" pitchFamily="18" charset="2"/>
              </a:rPr>
            </a:br>
            <a:r>
              <a:rPr lang="en-US" altLang="en-US" dirty="0">
                <a:ea typeface="MS PGothic" panose="020B0600070205080204" pitchFamily="34" charset="-128"/>
                <a:sym typeface="Symbol" panose="05050102010706020507" pitchFamily="18" charset="2"/>
              </a:rPr>
              <a:t>use the relation with fewer tuples as the outer relation.</a:t>
            </a:r>
          </a:p>
        </p:txBody>
      </p:sp>
    </p:spTree>
    <p:extLst>
      <p:ext uri="{BB962C8B-B14F-4D97-AF65-F5344CB8AC3E}">
        <p14:creationId xmlns:p14="http://schemas.microsoft.com/office/powerpoint/2010/main" val="21027652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0543EE86-49A1-4B2E-A768-5258983E98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a:t>
            </a:r>
          </a:p>
        </p:txBody>
      </p:sp>
      <p:sp>
        <p:nvSpPr>
          <p:cNvPr id="64515" name="Rectangle 3">
            <a:extLst>
              <a:ext uri="{FF2B5EF4-FFF2-40B4-BE49-F238E27FC236}">
                <a16:creationId xmlns:a16="http://schemas.microsoft.com/office/drawing/2014/main" id="{A970AC8B-5F83-483D-AF83-922F8CEC986F}"/>
              </a:ext>
            </a:extLst>
          </p:cNvPr>
          <p:cNvSpPr>
            <a:spLocks noGrp="1" noChangeArrowheads="1"/>
          </p:cNvSpPr>
          <p:nvPr>
            <p:ph idx="1"/>
          </p:nvPr>
        </p:nvSpPr>
        <p:spPr>
          <a:xfrm>
            <a:off x="1822142" y="945298"/>
            <a:ext cx="5955021" cy="1902979"/>
          </a:xfrm>
        </p:spPr>
        <p:txBody>
          <a:bodyPr/>
          <a:lstStyle/>
          <a:p>
            <a:pPr marL="0" indent="0">
              <a:lnSpc>
                <a:spcPct val="60000"/>
              </a:lnSpc>
              <a:buNone/>
            </a:pPr>
            <a:r>
              <a:rPr lang="en-US" altLang="en-US" dirty="0">
                <a:solidFill>
                  <a:srgbClr val="002060"/>
                </a:solidFill>
                <a:ea typeface="MS PGothic" panose="020B0600070205080204" pitchFamily="34" charset="-128"/>
              </a:rPr>
              <a:t>1.   </a:t>
            </a:r>
            <a:r>
              <a:rPr lang="en-US" altLang="en-US" dirty="0">
                <a:ea typeface="MS PGothic" panose="020B0600070205080204" pitchFamily="34" charset="-128"/>
              </a:rPr>
              <a:t>Sort both relations on their join attribute (if not already sorted on the join </a:t>
            </a:r>
          </a:p>
          <a:p>
            <a:pPr marL="0" indent="0">
              <a:lnSpc>
                <a:spcPct val="60000"/>
              </a:lnSpc>
              <a:buNone/>
            </a:pPr>
            <a:r>
              <a:rPr lang="en-US" altLang="en-US" dirty="0">
                <a:ea typeface="MS PGothic" panose="020B0600070205080204" pitchFamily="34" charset="-128"/>
              </a:rPr>
              <a:t>      attributes).</a:t>
            </a:r>
          </a:p>
          <a:p>
            <a:pPr marL="0" indent="0">
              <a:lnSpc>
                <a:spcPct val="90000"/>
              </a:lnSpc>
              <a:buNone/>
            </a:pPr>
            <a:r>
              <a:rPr lang="en-US" altLang="en-US" dirty="0">
                <a:solidFill>
                  <a:srgbClr val="002060"/>
                </a:solidFill>
                <a:ea typeface="MS PGothic" panose="020B0600070205080204" pitchFamily="34" charset="-128"/>
              </a:rPr>
              <a:t>2.   </a:t>
            </a:r>
            <a:r>
              <a:rPr lang="en-US" altLang="en-US" dirty="0">
                <a:ea typeface="MS PGothic" panose="020B0600070205080204" pitchFamily="34" charset="-128"/>
              </a:rPr>
              <a:t>Merge the sorted relations to join them</a:t>
            </a:r>
          </a:p>
          <a:p>
            <a:pPr marL="342900" lvl="1" indent="0">
              <a:lnSpc>
                <a:spcPct val="90000"/>
              </a:lnSpc>
              <a:buNone/>
            </a:pPr>
            <a:r>
              <a:rPr lang="en-US" altLang="en-US" dirty="0">
                <a:solidFill>
                  <a:srgbClr val="FF9900"/>
                </a:solidFill>
                <a:ea typeface="MS PGothic" panose="020B0600070205080204" pitchFamily="34" charset="-128"/>
              </a:rPr>
              <a:t>1.   </a:t>
            </a:r>
            <a:r>
              <a:rPr lang="en-US" altLang="en-US" dirty="0">
                <a:ea typeface="MS PGothic" panose="020B0600070205080204" pitchFamily="34" charset="-128"/>
              </a:rPr>
              <a:t>Join step is similar to the merge stage of the sort-merge algorithm.  </a:t>
            </a:r>
          </a:p>
          <a:p>
            <a:pPr marL="342900" lvl="1" indent="0">
              <a:lnSpc>
                <a:spcPct val="60000"/>
              </a:lnSpc>
              <a:buNone/>
            </a:pPr>
            <a:r>
              <a:rPr lang="en-US" altLang="en-US" dirty="0">
                <a:solidFill>
                  <a:srgbClr val="FF9900"/>
                </a:solidFill>
                <a:ea typeface="MS PGothic" panose="020B0600070205080204" pitchFamily="34" charset="-128"/>
              </a:rPr>
              <a:t>2.   </a:t>
            </a:r>
            <a:r>
              <a:rPr lang="en-US" altLang="en-US" dirty="0">
                <a:ea typeface="MS PGothic" panose="020B0600070205080204" pitchFamily="34" charset="-128"/>
              </a:rPr>
              <a:t>Main difference is handling of duplicate values in join attribute — </a:t>
            </a:r>
          </a:p>
          <a:p>
            <a:pPr marL="342900" lvl="1" indent="0">
              <a:lnSpc>
                <a:spcPct val="60000"/>
              </a:lnSpc>
              <a:buNone/>
            </a:pPr>
            <a:r>
              <a:rPr lang="en-US" altLang="en-US" dirty="0">
                <a:ea typeface="MS PGothic" panose="020B0600070205080204" pitchFamily="34" charset="-128"/>
              </a:rPr>
              <a:t>      every pair with same value on join attribute must be matched</a:t>
            </a:r>
          </a:p>
          <a:p>
            <a:pPr marL="342900" lvl="1" indent="0">
              <a:lnSpc>
                <a:spcPct val="90000"/>
              </a:lnSpc>
              <a:buNone/>
            </a:pPr>
            <a:r>
              <a:rPr lang="en-US" altLang="en-US" dirty="0">
                <a:solidFill>
                  <a:srgbClr val="FF9900"/>
                </a:solidFill>
                <a:ea typeface="MS PGothic" panose="020B0600070205080204" pitchFamily="34" charset="-128"/>
              </a:rPr>
              <a:t>3.   </a:t>
            </a:r>
            <a:r>
              <a:rPr lang="en-US" altLang="en-US" dirty="0">
                <a:ea typeface="MS PGothic" panose="020B0600070205080204" pitchFamily="34" charset="-128"/>
              </a:rPr>
              <a:t>Detailed algorithm in book</a:t>
            </a:r>
          </a:p>
        </p:txBody>
      </p:sp>
      <p:pic>
        <p:nvPicPr>
          <p:cNvPr id="64516" name="Picture 10">
            <a:extLst>
              <a:ext uri="{FF2B5EF4-FFF2-40B4-BE49-F238E27FC236}">
                <a16:creationId xmlns:a16="http://schemas.microsoft.com/office/drawing/2014/main" id="{EB9A4822-0DB7-4C8A-88DB-460E67E7B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630" y="2487323"/>
            <a:ext cx="1637617" cy="1648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0115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EA497C-BCD7-4DF5-9618-9935693B0676}"/>
              </a:ext>
            </a:extLst>
          </p:cNvPr>
          <p:cNvSpPr>
            <a:spLocks noGrp="1"/>
          </p:cNvSpPr>
          <p:nvPr>
            <p:ph idx="1"/>
          </p:nvPr>
        </p:nvSpPr>
        <p:spPr>
          <a:xfrm>
            <a:off x="136849" y="552450"/>
            <a:ext cx="8839200" cy="4038600"/>
          </a:xfrm>
        </p:spPr>
        <p:txBody>
          <a:bodyPr/>
          <a:lstStyle/>
          <a:p>
            <a:r>
              <a:rPr lang="en-US" sz="1800" dirty="0"/>
              <a:t>Overly simplistically, there are two broad categories of database applications.</a:t>
            </a:r>
          </a:p>
          <a:p>
            <a:pPr lvl="1" indent="-342900">
              <a:buFont typeface="+mj-lt"/>
              <a:buAutoNum type="arabicPeriod"/>
            </a:pPr>
            <a:r>
              <a:rPr lang="en-US" sz="1600" dirty="0"/>
              <a:t>Online/Interactive/Transactional:</a:t>
            </a:r>
          </a:p>
          <a:p>
            <a:pPr lvl="2" indent="-342900"/>
            <a:r>
              <a:rPr lang="en-US" sz="1400" dirty="0"/>
              <a:t>Supports users interactively performing CRUD on objects-entities:</a:t>
            </a:r>
          </a:p>
          <a:p>
            <a:pPr lvl="3" indent="-342900"/>
            <a:r>
              <a:rPr lang="en-US" sz="1200" dirty="0"/>
              <a:t>Retrieve: Support for querying and finding entities using relatively simple, often predefined parameterized queries.</a:t>
            </a:r>
          </a:p>
          <a:p>
            <a:pPr lvl="3" indent="-342900"/>
            <a:r>
              <a:rPr lang="en-US" sz="1200" dirty="0"/>
              <a:t>Create, Update, Delete of specific entities</a:t>
            </a:r>
          </a:p>
          <a:p>
            <a:pPr lvl="2" indent="-342900"/>
            <a:r>
              <a:rPr lang="en-US" sz="1400" dirty="0"/>
              <a:t>Examples:</a:t>
            </a:r>
          </a:p>
          <a:p>
            <a:pPr lvl="3" indent="-342900"/>
            <a:r>
              <a:rPr lang="en-US" sz="1200" dirty="0"/>
              <a:t>Online banking, e-commerce, …</a:t>
            </a:r>
          </a:p>
          <a:p>
            <a:pPr lvl="3" indent="-342900"/>
            <a:r>
              <a:rPr lang="en-US" sz="1200" dirty="0"/>
              <a:t>SSOL</a:t>
            </a:r>
          </a:p>
          <a:p>
            <a:pPr lvl="1" indent="-342900">
              <a:buFont typeface="+mj-lt"/>
              <a:buAutoNum type="arabicPeriod"/>
            </a:pPr>
            <a:r>
              <a:rPr lang="en-US" sz="1600" dirty="0"/>
              <a:t>Decision Support:</a:t>
            </a:r>
          </a:p>
          <a:p>
            <a:pPr lvl="2" indent="-342900"/>
            <a:r>
              <a:rPr lang="en-US" sz="1400" dirty="0"/>
              <a:t>Read only.</a:t>
            </a:r>
          </a:p>
          <a:p>
            <a:pPr lvl="2" indent="-342900"/>
            <a:r>
              <a:rPr lang="en-US" sz="1400" dirty="0"/>
              <a:t>Ad-hoc, complex queries.</a:t>
            </a:r>
          </a:p>
          <a:p>
            <a:pPr lvl="2" indent="-342900"/>
            <a:r>
              <a:rPr lang="en-US" sz="1400" dirty="0"/>
              <a:t>Exploration, visualization, report generation, … …</a:t>
            </a:r>
          </a:p>
          <a:p>
            <a:r>
              <a:rPr lang="en-US" sz="1800" dirty="0"/>
              <a:t>Most environments have both types, which are integrated.</a:t>
            </a:r>
          </a:p>
          <a:p>
            <a:r>
              <a:rPr lang="en-US" sz="1800" dirty="0"/>
              <a:t>Both types require well-designed databases and data models.</a:t>
            </a:r>
          </a:p>
          <a:p>
            <a:pPr lvl="2" indent="-342900"/>
            <a:endParaRPr lang="en-US" sz="1400" dirty="0"/>
          </a:p>
        </p:txBody>
      </p:sp>
      <p:sp>
        <p:nvSpPr>
          <p:cNvPr id="3" name="Title 2">
            <a:extLst>
              <a:ext uri="{FF2B5EF4-FFF2-40B4-BE49-F238E27FC236}">
                <a16:creationId xmlns:a16="http://schemas.microsoft.com/office/drawing/2014/main" id="{FF4514D6-3325-4E2F-B704-5C1B57924A4D}"/>
              </a:ext>
            </a:extLst>
          </p:cNvPr>
          <p:cNvSpPr>
            <a:spLocks noGrp="1"/>
          </p:cNvSpPr>
          <p:nvPr>
            <p:ph type="title"/>
          </p:nvPr>
        </p:nvSpPr>
        <p:spPr/>
        <p:txBody>
          <a:bodyPr/>
          <a:lstStyle/>
          <a:p>
            <a:r>
              <a:rPr lang="en-US" dirty="0"/>
              <a:t>Types of Database Application  </a:t>
            </a:r>
          </a:p>
        </p:txBody>
      </p:sp>
    </p:spTree>
    <p:extLst>
      <p:ext uri="{BB962C8B-B14F-4D97-AF65-F5344CB8AC3E}">
        <p14:creationId xmlns:p14="http://schemas.microsoft.com/office/powerpoint/2010/main" val="1421935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a:extLst>
              <a:ext uri="{FF2B5EF4-FFF2-40B4-BE49-F238E27FC236}">
                <a16:creationId xmlns:a16="http://schemas.microsoft.com/office/drawing/2014/main" id="{13E438D7-C598-4EDA-9E3F-8B9987EC8F3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Merge-Join (Cont.)</a:t>
            </a:r>
          </a:p>
        </p:txBody>
      </p:sp>
      <p:sp>
        <p:nvSpPr>
          <p:cNvPr id="66563" name="Rectangle 3">
            <a:extLst>
              <a:ext uri="{FF2B5EF4-FFF2-40B4-BE49-F238E27FC236}">
                <a16:creationId xmlns:a16="http://schemas.microsoft.com/office/drawing/2014/main" id="{B2137334-2ACC-454C-B8E0-4D4836714187}"/>
              </a:ext>
            </a:extLst>
          </p:cNvPr>
          <p:cNvSpPr>
            <a:spLocks noGrp="1" noChangeArrowheads="1"/>
          </p:cNvSpPr>
          <p:nvPr>
            <p:ph idx="1"/>
          </p:nvPr>
        </p:nvSpPr>
        <p:spPr>
          <a:xfrm>
            <a:off x="1788851" y="873920"/>
            <a:ext cx="5598539" cy="3222834"/>
          </a:xfrm>
        </p:spPr>
        <p:txBody>
          <a:bodyPr/>
          <a:lstStyle/>
          <a:p>
            <a:r>
              <a:rPr lang="en-US" altLang="en-US" dirty="0">
                <a:ea typeface="MS PGothic" panose="020B0600070205080204" pitchFamily="34" charset="-128"/>
              </a:rPr>
              <a:t>Can be used only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Each block needs to be read only once (assuming all tuples for any given value of the join attributes fit in memory</a:t>
            </a:r>
          </a:p>
          <a:p>
            <a:r>
              <a:rPr lang="en-US" altLang="en-US" dirty="0">
                <a:ea typeface="MS PGothic" panose="020B0600070205080204" pitchFamily="34" charset="-128"/>
              </a:rPr>
              <a:t>Thus the cost of merge join is: </a:t>
            </a:r>
            <a:br>
              <a:rPr lang="en-US" altLang="en-US" dirty="0">
                <a:ea typeface="MS PGothic" panose="020B0600070205080204" pitchFamily="34" charset="-128"/>
              </a:rPr>
            </a:br>
            <a:r>
              <a:rPr lang="en-US" altLang="en-US" dirty="0">
                <a:ea typeface="MS PGothic" panose="020B0600070205080204" pitchFamily="34" charset="-128"/>
              </a:rPr>
              <a:t>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r</a:t>
            </a:r>
            <a:r>
              <a:rPr lang="en-US" altLang="en-US" i="1" dirty="0">
                <a:ea typeface="MS PGothic" panose="020B0600070205080204" pitchFamily="34" charset="-128"/>
              </a:rPr>
              <a:t> + </a:t>
            </a:r>
            <a:r>
              <a:rPr lang="en-US" altLang="en-US" i="1" dirty="0" err="1">
                <a:ea typeface="MS PGothic" panose="020B0600070205080204" pitchFamily="34" charset="-128"/>
              </a:rPr>
              <a:t>b</a:t>
            </a:r>
            <a:r>
              <a:rPr lang="en-US" altLang="en-US" i="1" baseline="-25000" dirty="0" err="1">
                <a:ea typeface="MS PGothic" panose="020B0600070205080204" pitchFamily="34" charset="-128"/>
              </a:rPr>
              <a:t>s</a:t>
            </a:r>
            <a:r>
              <a:rPr lang="en-US" altLang="en-US" dirty="0">
                <a:ea typeface="MS PGothic" panose="020B0600070205080204" pitchFamily="34" charset="-128"/>
              </a:rPr>
              <a:t>  block transfers  + </a:t>
            </a:r>
            <a:r>
              <a:rPr lang="en-US" altLang="en-US"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 </a:t>
            </a:r>
            <a:r>
              <a:rPr lang="en-US" altLang="en-US" i="1" dirty="0" err="1">
                <a:ea typeface="MS PGothic" panose="020B0600070205080204" pitchFamily="34" charset="-128"/>
                <a:sym typeface="Symbol" panose="05050102010706020507" pitchFamily="18" charset="2"/>
              </a:rPr>
              <a:t>b</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 b</a:t>
            </a:r>
            <a:r>
              <a:rPr lang="en-US" altLang="en-US" i="1" baseline="-25000" dirty="0">
                <a:ea typeface="MS PGothic" panose="020B0600070205080204" pitchFamily="34" charset="-128"/>
                <a:sym typeface="Symbol" panose="05050102010706020507" pitchFamily="18" charset="2"/>
              </a:rPr>
              <a:t>b</a:t>
            </a:r>
            <a:r>
              <a:rPr lang="en-US" altLang="en-US" dirty="0">
                <a:ea typeface="MS PGothic" panose="020B0600070205080204" pitchFamily="34" charset="-128"/>
                <a:sym typeface="Symbol" panose="05050102010706020507" pitchFamily="18" charset="2"/>
              </a:rPr>
              <a:t>  seeks</a:t>
            </a:r>
            <a:endParaRPr lang="en-US" altLang="en-US" dirty="0">
              <a:ea typeface="MS PGothic" panose="020B0600070205080204" pitchFamily="34" charset="-128"/>
            </a:endParaRPr>
          </a:p>
          <a:p>
            <a:pPr marL="342900" lvl="1" indent="0">
              <a:buNone/>
            </a:pPr>
            <a:r>
              <a:rPr lang="en-US" altLang="en-US" dirty="0">
                <a:ea typeface="MS PGothic" panose="020B0600070205080204" pitchFamily="34" charset="-128"/>
              </a:rPr>
              <a:t>       + the cost of sorting if relations are unsorted.</a:t>
            </a:r>
          </a:p>
          <a:p>
            <a:r>
              <a:rPr lang="en-US" altLang="en-US" b="1" dirty="0">
                <a:solidFill>
                  <a:srgbClr val="002060"/>
                </a:solidFill>
                <a:ea typeface="MS PGothic" panose="020B0600070205080204" pitchFamily="34" charset="-128"/>
              </a:rPr>
              <a:t>hybrid merge-join</a:t>
            </a:r>
            <a:r>
              <a:rPr lang="en-US" altLang="en-US" b="1" dirty="0">
                <a:ea typeface="MS PGothic" panose="020B0600070205080204" pitchFamily="34" charset="-128"/>
              </a:rPr>
              <a:t>: </a:t>
            </a:r>
            <a:r>
              <a:rPr lang="en-US" altLang="en-US" dirty="0">
                <a:ea typeface="MS PGothic" panose="020B0600070205080204" pitchFamily="34" charset="-128"/>
              </a:rPr>
              <a:t>If one relation is sorted, and the other has a secondary B</a:t>
            </a:r>
            <a:r>
              <a:rPr lang="en-US" altLang="en-US" baseline="30000" dirty="0">
                <a:ea typeface="MS PGothic" panose="020B0600070205080204" pitchFamily="34" charset="-128"/>
              </a:rPr>
              <a:t>+</a:t>
            </a:r>
            <a:r>
              <a:rPr lang="en-US" altLang="en-US" dirty="0">
                <a:ea typeface="MS PGothic" panose="020B0600070205080204" pitchFamily="34" charset="-128"/>
              </a:rPr>
              <a:t>-tree index on the join attribute</a:t>
            </a:r>
          </a:p>
          <a:p>
            <a:pPr lvl="1"/>
            <a:r>
              <a:rPr lang="en-US" altLang="en-US" dirty="0">
                <a:ea typeface="MS PGothic" panose="020B0600070205080204" pitchFamily="34" charset="-128"/>
              </a:rPr>
              <a:t>Merge the sorted relation with the leaf entries of the B</a:t>
            </a:r>
            <a:r>
              <a:rPr lang="en-US" altLang="en-US" baseline="30000" dirty="0">
                <a:ea typeface="MS PGothic" panose="020B0600070205080204" pitchFamily="34" charset="-128"/>
              </a:rPr>
              <a:t>+</a:t>
            </a:r>
            <a:r>
              <a:rPr lang="en-US" altLang="en-US" dirty="0">
                <a:ea typeface="MS PGothic" panose="020B0600070205080204" pitchFamily="34" charset="-128"/>
              </a:rPr>
              <a:t>-tree . </a:t>
            </a:r>
          </a:p>
          <a:p>
            <a:pPr lvl="1"/>
            <a:r>
              <a:rPr lang="en-US" altLang="en-US" dirty="0">
                <a:ea typeface="MS PGothic" panose="020B0600070205080204" pitchFamily="34" charset="-128"/>
              </a:rPr>
              <a:t>Sort the result on the addresses of the unsorted relation</a:t>
            </a:r>
            <a:r>
              <a:rPr lang="ja-JP" altLang="en-US" dirty="0">
                <a:ea typeface="MS PGothic" panose="020B0600070205080204" pitchFamily="34" charset="-128"/>
              </a:rPr>
              <a:t>’</a:t>
            </a:r>
            <a:r>
              <a:rPr lang="en-US" altLang="ja-JP" dirty="0">
                <a:ea typeface="MS PGothic" panose="020B0600070205080204" pitchFamily="34" charset="-128"/>
              </a:rPr>
              <a:t>s tuples</a:t>
            </a:r>
          </a:p>
          <a:p>
            <a:pPr lvl="1"/>
            <a:r>
              <a:rPr lang="en-US" altLang="en-US" dirty="0">
                <a:ea typeface="MS PGothic" panose="020B0600070205080204" pitchFamily="34" charset="-128"/>
              </a:rPr>
              <a:t>Scan the unsorted relation in physical address order and merge with previous result, to replace addresses by the actual tuples</a:t>
            </a:r>
          </a:p>
          <a:p>
            <a:pPr lvl="2"/>
            <a:r>
              <a:rPr lang="en-US" altLang="en-US" dirty="0">
                <a:ea typeface="MS PGothic" panose="020B0600070205080204" pitchFamily="34" charset="-128"/>
              </a:rPr>
              <a:t>Sequential scan more efficient than random lookup</a:t>
            </a:r>
          </a:p>
        </p:txBody>
      </p:sp>
    </p:spTree>
    <p:extLst>
      <p:ext uri="{BB962C8B-B14F-4D97-AF65-F5344CB8AC3E}">
        <p14:creationId xmlns:p14="http://schemas.microsoft.com/office/powerpoint/2010/main" val="42836164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a:extLst>
              <a:ext uri="{FF2B5EF4-FFF2-40B4-BE49-F238E27FC236}">
                <a16:creationId xmlns:a16="http://schemas.microsoft.com/office/drawing/2014/main" id="{E449C0D3-B1B5-442F-8C15-9D1470DE1EA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a:t>
            </a:r>
          </a:p>
        </p:txBody>
      </p:sp>
      <p:sp>
        <p:nvSpPr>
          <p:cNvPr id="68611" name="Rectangle 3">
            <a:extLst>
              <a:ext uri="{FF2B5EF4-FFF2-40B4-BE49-F238E27FC236}">
                <a16:creationId xmlns:a16="http://schemas.microsoft.com/office/drawing/2014/main" id="{74D9820F-1360-4789-A03A-243DEC744202}"/>
              </a:ext>
            </a:extLst>
          </p:cNvPr>
          <p:cNvSpPr>
            <a:spLocks noGrp="1" noChangeArrowheads="1"/>
          </p:cNvSpPr>
          <p:nvPr>
            <p:ph idx="1"/>
          </p:nvPr>
        </p:nvSpPr>
        <p:spPr>
          <a:xfrm>
            <a:off x="1782194" y="883509"/>
            <a:ext cx="5666172" cy="2590612"/>
          </a:xfrm>
        </p:spPr>
        <p:txBody>
          <a:bodyPr/>
          <a:lstStyle/>
          <a:p>
            <a:r>
              <a:rPr lang="en-US" altLang="en-US" dirty="0">
                <a:ea typeface="MS PGothic" panose="020B0600070205080204" pitchFamily="34" charset="-128"/>
              </a:rPr>
              <a:t>Applicable for </a:t>
            </a:r>
            <a:r>
              <a:rPr lang="en-US" altLang="en-US" dirty="0" err="1">
                <a:ea typeface="MS PGothic" panose="020B0600070205080204" pitchFamily="34" charset="-128"/>
              </a:rPr>
              <a:t>equi</a:t>
            </a:r>
            <a:r>
              <a:rPr lang="en-US" altLang="en-US" dirty="0">
                <a:ea typeface="MS PGothic" panose="020B0600070205080204" pitchFamily="34" charset="-128"/>
              </a:rPr>
              <a:t>-joins and natural joins.</a:t>
            </a:r>
          </a:p>
          <a:p>
            <a:r>
              <a:rPr lang="en-US" altLang="en-US" dirty="0">
                <a:ea typeface="MS PGothic" panose="020B0600070205080204" pitchFamily="34" charset="-128"/>
              </a:rPr>
              <a:t>A hash function</a:t>
            </a:r>
            <a:r>
              <a:rPr lang="en-US" altLang="en-US" i="1" dirty="0">
                <a:ea typeface="MS PGothic" panose="020B0600070205080204" pitchFamily="34" charset="-128"/>
              </a:rPr>
              <a:t> h</a:t>
            </a:r>
            <a:r>
              <a:rPr lang="en-US" altLang="en-US" dirty="0">
                <a:ea typeface="MS PGothic" panose="020B0600070205080204" pitchFamily="34" charset="-128"/>
              </a:rPr>
              <a:t> is used to partition tuples of both relations </a:t>
            </a:r>
          </a:p>
          <a:p>
            <a:r>
              <a:rPr lang="en-US" altLang="en-US" i="1" dirty="0">
                <a:ea typeface="MS PGothic" panose="020B0600070205080204" pitchFamily="34" charset="-128"/>
              </a:rPr>
              <a:t>h</a:t>
            </a:r>
            <a:r>
              <a:rPr lang="en-US" altLang="en-US" dirty="0">
                <a:ea typeface="MS PGothic" panose="020B0600070205080204" pitchFamily="34" charset="-128"/>
              </a:rPr>
              <a:t> maps </a:t>
            </a:r>
            <a:r>
              <a:rPr lang="en-US" altLang="en-US" i="1" dirty="0" err="1">
                <a:ea typeface="MS PGothic" panose="020B0600070205080204" pitchFamily="34" charset="-128"/>
              </a:rPr>
              <a:t>JoinAttrs</a:t>
            </a:r>
            <a:r>
              <a:rPr lang="en-US" altLang="en-US" dirty="0">
                <a:ea typeface="MS PGothic" panose="020B0600070205080204" pitchFamily="34" charset="-128"/>
              </a:rPr>
              <a:t> values to {0, 1, ..., </a:t>
            </a:r>
            <a:r>
              <a:rPr lang="en-US" altLang="en-US" i="1" dirty="0">
                <a:ea typeface="MS PGothic" panose="020B0600070205080204" pitchFamily="34" charset="-128"/>
              </a:rPr>
              <a:t>n</a:t>
            </a:r>
            <a:r>
              <a:rPr lang="en-US" altLang="en-US" dirty="0">
                <a:ea typeface="MS PGothic" panose="020B0600070205080204" pitchFamily="34" charset="-128"/>
              </a:rPr>
              <a:t>}, where </a:t>
            </a:r>
            <a:r>
              <a:rPr lang="en-US" altLang="en-US" i="1" dirty="0" err="1">
                <a:ea typeface="MS PGothic" panose="020B0600070205080204" pitchFamily="34" charset="-128"/>
              </a:rPr>
              <a:t>JoinAttrs</a:t>
            </a:r>
            <a:r>
              <a:rPr lang="en-US" altLang="en-US" i="1" dirty="0">
                <a:ea typeface="MS PGothic" panose="020B0600070205080204" pitchFamily="34" charset="-128"/>
              </a:rPr>
              <a:t> </a:t>
            </a:r>
            <a:r>
              <a:rPr lang="en-US" altLang="en-US" dirty="0">
                <a:ea typeface="MS PGothic" panose="020B0600070205080204" pitchFamily="34" charset="-128"/>
              </a:rPr>
              <a:t>denotes the common attributes of </a:t>
            </a:r>
            <a:r>
              <a:rPr lang="en-US" altLang="en-US" i="1" dirty="0">
                <a:ea typeface="MS PGothic" panose="020B0600070205080204" pitchFamily="34" charset="-128"/>
              </a:rPr>
              <a:t>r</a:t>
            </a:r>
            <a:r>
              <a:rPr lang="en-US" altLang="en-US" dirty="0">
                <a:ea typeface="MS PGothic" panose="020B0600070205080204" pitchFamily="34" charset="-128"/>
              </a:rPr>
              <a:t> and </a:t>
            </a:r>
            <a:r>
              <a:rPr lang="en-US" altLang="en-US" i="1" dirty="0">
                <a:ea typeface="MS PGothic" panose="020B0600070205080204" pitchFamily="34" charset="-128"/>
              </a:rPr>
              <a:t>s </a:t>
            </a:r>
            <a:r>
              <a:rPr lang="en-US" altLang="en-US" dirty="0">
                <a:ea typeface="MS PGothic" panose="020B0600070205080204" pitchFamily="34" charset="-128"/>
              </a:rPr>
              <a:t>used in the natural join. </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 partitions of </a:t>
            </a:r>
            <a:r>
              <a:rPr lang="en-US" altLang="en-US" i="1" dirty="0">
                <a:ea typeface="MS PGothic" panose="020B0600070205080204" pitchFamily="34" charset="-128"/>
              </a:rPr>
              <a:t>r </a:t>
            </a:r>
            <a:r>
              <a:rPr lang="en-US" altLang="en-US" dirty="0">
                <a:ea typeface="MS PGothic" panose="020B0600070205080204" pitchFamily="34" charset="-128"/>
              </a:rPr>
              <a:t>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i="1" dirty="0">
                <a:ea typeface="MS PGothic" panose="020B0600070205080204" pitchFamily="34" charset="-128"/>
              </a:rPr>
              <a:t> </a:t>
            </a:r>
            <a:r>
              <a:rPr lang="en-US" altLang="en-US" i="1" dirty="0">
                <a:ea typeface="MS PGothic" panose="020B0600070205080204" pitchFamily="34" charset="-128"/>
                <a:sym typeface="Symbol" panose="05050102010706020507" pitchFamily="18" charset="2"/>
              </a:rPr>
              <a:t> r </a:t>
            </a:r>
            <a:r>
              <a:rPr lang="en-US" altLang="en-US" dirty="0">
                <a:ea typeface="MS PGothic" panose="020B0600070205080204" pitchFamily="34" charset="-128"/>
                <a:sym typeface="Symbol" panose="05050102010706020507" pitchFamily="18" charset="2"/>
              </a:rPr>
              <a:t>is put in partition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r</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pPr lvl="1"/>
            <a:r>
              <a:rPr lang="en-US" altLang="en-US" i="1" dirty="0">
                <a:ea typeface="MS PGothic" panose="020B0600070205080204" pitchFamily="34" charset="-128"/>
              </a:rPr>
              <a:t>r</a:t>
            </a:r>
            <a:r>
              <a:rPr lang="en-US" altLang="en-US" i="1" baseline="-25000" dirty="0">
                <a:ea typeface="MS PGothic" panose="020B0600070205080204" pitchFamily="34" charset="-128"/>
              </a:rPr>
              <a:t>0</a:t>
            </a:r>
            <a:r>
              <a:rPr lang="en-US" altLang="en-US" i="1" dirty="0">
                <a:ea typeface="MS PGothic" panose="020B0600070205080204" pitchFamily="34" charset="-128"/>
              </a:rPr>
              <a:t>,, r</a:t>
            </a:r>
            <a:r>
              <a:rPr lang="en-US" altLang="en-US" i="1" baseline="-25000" dirty="0">
                <a:ea typeface="MS PGothic" panose="020B0600070205080204" pitchFamily="34" charset="-128"/>
              </a:rPr>
              <a:t>1</a:t>
            </a:r>
            <a:r>
              <a:rPr lang="en-US" altLang="en-US" i="1" dirty="0">
                <a:ea typeface="MS PGothic" panose="020B0600070205080204" pitchFamily="34" charset="-128"/>
              </a:rPr>
              <a:t>. . .,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n</a:t>
            </a:r>
            <a:r>
              <a:rPr lang="en-US" altLang="en-US" dirty="0">
                <a:ea typeface="MS PGothic" panose="020B0600070205080204" pitchFamily="34" charset="-128"/>
              </a:rPr>
              <a:t> denotes partitions of </a:t>
            </a:r>
            <a:r>
              <a:rPr lang="en-US" altLang="en-US" i="1" dirty="0">
                <a:ea typeface="MS PGothic" panose="020B0600070205080204" pitchFamily="34" charset="-128"/>
              </a:rPr>
              <a:t>s</a:t>
            </a:r>
            <a:r>
              <a:rPr lang="en-US" altLang="en-US" dirty="0">
                <a:ea typeface="MS PGothic" panose="020B0600070205080204" pitchFamily="34" charset="-128"/>
              </a:rPr>
              <a:t> tuples</a:t>
            </a:r>
          </a:p>
          <a:p>
            <a:pPr lvl="2"/>
            <a:r>
              <a:rPr lang="en-US" altLang="en-US" dirty="0">
                <a:ea typeface="MS PGothic" panose="020B0600070205080204" pitchFamily="34" charset="-128"/>
              </a:rPr>
              <a:t>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sym typeface="Symbol" panose="05050102010706020507" pitchFamily="18" charset="2"/>
              </a:rPr>
              <a:t></a:t>
            </a:r>
            <a:r>
              <a:rPr lang="en-US" altLang="en-US" i="1" dirty="0">
                <a:ea typeface="MS PGothic" panose="020B0600070205080204" pitchFamily="34" charset="-128"/>
                <a:sym typeface="Symbol" panose="05050102010706020507" pitchFamily="18" charset="2"/>
              </a:rPr>
              <a:t>s</a:t>
            </a:r>
            <a:r>
              <a:rPr lang="en-US" altLang="en-US" dirty="0">
                <a:ea typeface="MS PGothic" panose="020B0600070205080204" pitchFamily="34" charset="-128"/>
                <a:sym typeface="Symbol" panose="05050102010706020507" pitchFamily="18" charset="2"/>
              </a:rPr>
              <a:t> is put in partition </a:t>
            </a:r>
            <a:r>
              <a:rPr lang="en-US" altLang="en-US" i="1" dirty="0" err="1">
                <a:ea typeface="MS PGothic" panose="020B0600070205080204" pitchFamily="34" charset="-128"/>
                <a:sym typeface="Symbol" panose="05050102010706020507" pitchFamily="18" charset="2"/>
              </a:rPr>
              <a:t>s</a:t>
            </a:r>
            <a:r>
              <a:rPr lang="en-US" altLang="en-US" i="1" baseline="-25000" dirty="0" err="1">
                <a:ea typeface="MS PGothic" panose="020B0600070205080204" pitchFamily="34" charset="-128"/>
                <a:sym typeface="Symbol" panose="05050102010706020507" pitchFamily="18" charset="2"/>
              </a:rPr>
              <a:t>i</a:t>
            </a:r>
            <a:r>
              <a:rPr lang="en-US" altLang="en-US" dirty="0">
                <a:ea typeface="MS PGothic" panose="020B0600070205080204" pitchFamily="34" charset="-128"/>
                <a:sym typeface="Symbol" panose="05050102010706020507" pitchFamily="18" charset="2"/>
              </a:rPr>
              <a:t>, where </a:t>
            </a:r>
            <a:r>
              <a:rPr lang="en-US" altLang="en-US" i="1" dirty="0" err="1">
                <a:ea typeface="MS PGothic" panose="020B0600070205080204" pitchFamily="34" charset="-128"/>
                <a:sym typeface="Symbol" panose="05050102010706020507" pitchFamily="18" charset="2"/>
              </a:rPr>
              <a:t>i</a:t>
            </a:r>
            <a:r>
              <a:rPr lang="en-US" altLang="en-US" i="1" dirty="0">
                <a:ea typeface="MS PGothic" panose="020B0600070205080204" pitchFamily="34" charset="-128"/>
                <a:sym typeface="Symbol" panose="05050102010706020507" pitchFamily="18" charset="2"/>
              </a:rPr>
              <a:t> = h(</a:t>
            </a:r>
            <a:r>
              <a:rPr lang="en-US" altLang="en-US" i="1" dirty="0" err="1">
                <a:ea typeface="MS PGothic" panose="020B0600070205080204" pitchFamily="34" charset="-128"/>
                <a:sym typeface="Symbol" panose="05050102010706020507" pitchFamily="18" charset="2"/>
              </a:rPr>
              <a:t>t</a:t>
            </a:r>
            <a:r>
              <a:rPr lang="en-US" altLang="en-US" i="1" baseline="-25000" dirty="0" err="1">
                <a:ea typeface="MS PGothic" panose="020B0600070205080204" pitchFamily="34" charset="-128"/>
                <a:sym typeface="Symbol" panose="05050102010706020507" pitchFamily="18" charset="2"/>
              </a:rPr>
              <a:t>s</a:t>
            </a:r>
            <a:r>
              <a:rPr lang="en-US" altLang="en-US" i="1" baseline="-25000" dirty="0">
                <a:ea typeface="MS PGothic" panose="020B0600070205080204" pitchFamily="34" charset="-128"/>
                <a:sym typeface="Symbol" panose="05050102010706020507" pitchFamily="18" charset="2"/>
              </a:rPr>
              <a:t> </a:t>
            </a:r>
            <a:r>
              <a:rPr lang="en-US" altLang="en-US" i="1" dirty="0">
                <a:ea typeface="MS PGothic" panose="020B0600070205080204" pitchFamily="34" charset="-128"/>
                <a:sym typeface="Symbol" panose="05050102010706020507" pitchFamily="18" charset="2"/>
              </a:rPr>
              <a:t>[</a:t>
            </a:r>
            <a:r>
              <a:rPr lang="en-US" altLang="en-US" i="1" dirty="0" err="1">
                <a:ea typeface="MS PGothic" panose="020B0600070205080204" pitchFamily="34" charset="-128"/>
                <a:sym typeface="Symbol" panose="05050102010706020507" pitchFamily="18" charset="2"/>
              </a:rPr>
              <a:t>JoinAttrs</a:t>
            </a:r>
            <a:r>
              <a:rPr lang="en-US" altLang="en-US" i="1" dirty="0">
                <a:ea typeface="MS PGothic" panose="020B0600070205080204" pitchFamily="34" charset="-128"/>
                <a:sym typeface="Symbol" panose="05050102010706020507" pitchFamily="18" charset="2"/>
              </a:rPr>
              <a:t>]).</a:t>
            </a:r>
          </a:p>
          <a:p>
            <a:r>
              <a:rPr lang="en-US" altLang="en-US" i="1" dirty="0">
                <a:ea typeface="MS PGothic" panose="020B0600070205080204" pitchFamily="34" charset="-128"/>
              </a:rPr>
              <a:t>Note: </a:t>
            </a:r>
            <a:r>
              <a:rPr lang="en-US" altLang="en-US" dirty="0">
                <a:ea typeface="MS PGothic" panose="020B0600070205080204" pitchFamily="34" charset="-128"/>
              </a:rPr>
              <a:t>In book,  Figure 12.10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ri</a:t>
            </a:r>
            <a:r>
              <a:rPr lang="en-US" altLang="en-US" i="1" baseline="-25000" dirty="0">
                <a:ea typeface="MS PGothic" panose="020B0600070205080204" pitchFamily="34" charset="-128"/>
              </a:rPr>
              <a:t>,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H</a:t>
            </a:r>
            <a:r>
              <a:rPr lang="en-US" altLang="en-US" i="1" baseline="-25000" dirty="0" err="1">
                <a:ea typeface="MS PGothic" panose="020B0600070205080204" pitchFamily="34" charset="-128"/>
              </a:rPr>
              <a:t>s</a:t>
            </a:r>
            <a:r>
              <a:rPr lang="en-US" altLang="en-US" baseline="-25000" dirty="0" err="1">
                <a:ea typeface="MS PGothic" panose="020B0600070205080204" pitchFamily="34" charset="-128"/>
              </a:rPr>
              <a:t>i</a:t>
            </a:r>
            <a:r>
              <a:rPr lang="en-US" altLang="en-US" baseline="-25000" dirty="0">
                <a:ea typeface="MS PGothic" panose="020B0600070205080204" pitchFamily="34" charset="-128"/>
              </a:rPr>
              <a:t>  </a:t>
            </a:r>
            <a:r>
              <a:rPr lang="en-US" altLang="en-US" dirty="0">
                <a:ea typeface="MS PGothic" panose="020B0600070205080204" pitchFamily="34" charset="-128"/>
              </a:rPr>
              <a:t>and</a:t>
            </a:r>
            <a:br>
              <a:rPr lang="en-US" altLang="en-US" dirty="0">
                <a:ea typeface="MS PGothic" panose="020B0600070205080204" pitchFamily="34" charset="-128"/>
              </a:rPr>
            </a:br>
            <a:r>
              <a:rPr lang="en-US" altLang="en-US" i="1" dirty="0">
                <a:ea typeface="MS PGothic" panose="020B0600070205080204" pitchFamily="34" charset="-128"/>
              </a:rPr>
              <a:t> n</a:t>
            </a:r>
            <a:r>
              <a:rPr lang="en-US" altLang="en-US" i="1" baseline="-25000" dirty="0">
                <a:ea typeface="MS PGothic" panose="020B0600070205080204" pitchFamily="34" charset="-128"/>
              </a:rPr>
              <a:t> </a:t>
            </a:r>
            <a:r>
              <a:rPr lang="en-US" altLang="en-US" dirty="0">
                <a:ea typeface="MS PGothic" panose="020B0600070205080204" pitchFamily="34" charset="-128"/>
              </a:rPr>
              <a:t>is denoted as </a:t>
            </a:r>
            <a:r>
              <a:rPr lang="en-US" altLang="en-US" i="1" dirty="0" err="1">
                <a:ea typeface="MS PGothic" panose="020B0600070205080204" pitchFamily="34" charset="-128"/>
              </a:rPr>
              <a:t>n</a:t>
            </a:r>
            <a:r>
              <a:rPr lang="en-US" altLang="en-US" i="1" baseline="-25000" dirty="0" err="1">
                <a:ea typeface="MS PGothic" panose="020B0600070205080204" pitchFamily="34" charset="-128"/>
              </a:rPr>
              <a:t>h</a:t>
            </a:r>
            <a:r>
              <a:rPr lang="en-US" altLang="en-US" i="1" baseline="-25000" dirty="0">
                <a:ea typeface="MS PGothic" panose="020B0600070205080204" pitchFamily="34" charset="-128"/>
              </a:rPr>
              <a:t>. </a:t>
            </a:r>
          </a:p>
          <a:p>
            <a:endParaRPr lang="en-US" altLang="en-US" i="1" baseline="-25000" dirty="0">
              <a:ea typeface="MS PGothic" panose="020B0600070205080204" pitchFamily="34" charset="-128"/>
            </a:endParaRPr>
          </a:p>
          <a:p>
            <a:r>
              <a:rPr lang="en-US" altLang="en-US" sz="2000" i="1" baseline="-25000" dirty="0">
                <a:ea typeface="MS PGothic" panose="020B0600070205080204" pitchFamily="34" charset="-128"/>
              </a:rPr>
              <a:t>R JOIN L --&gt; O(R*L)</a:t>
            </a:r>
          </a:p>
          <a:p>
            <a:r>
              <a:rPr lang="en-US" altLang="en-US" sz="2000" i="1" baseline="-25000" dirty="0">
                <a:ea typeface="MS PGothic" panose="020B0600070205080204" pitchFamily="34" charset="-128"/>
              </a:rPr>
              <a:t>1. Build a hash index on L </a:t>
            </a:r>
            <a:r>
              <a:rPr lang="en-US" altLang="en-US" sz="2000" i="1" baseline="-25000" dirty="0">
                <a:ea typeface="MS PGothic" panose="020B0600070205080204" pitchFamily="34" charset="-128"/>
                <a:sym typeface="Wingdings" pitchFamily="2" charset="2"/>
              </a:rPr>
              <a:t> O(L)</a:t>
            </a:r>
          </a:p>
          <a:p>
            <a:r>
              <a:rPr lang="en-US" altLang="en-US" sz="2000" i="1" baseline="-25000" dirty="0">
                <a:ea typeface="MS PGothic" panose="020B0600070205080204" pitchFamily="34" charset="-128"/>
                <a:sym typeface="Wingdings" pitchFamily="2" charset="2"/>
              </a:rPr>
              <a:t>O (R) * O(1) + O(L)</a:t>
            </a:r>
            <a:endParaRPr lang="en-US" altLang="en-US" sz="2000" dirty="0">
              <a:ea typeface="MS PGothic" panose="020B0600070205080204" pitchFamily="34" charset="-128"/>
            </a:endParaRPr>
          </a:p>
        </p:txBody>
      </p:sp>
    </p:spTree>
    <p:extLst>
      <p:ext uri="{BB962C8B-B14F-4D97-AF65-F5344CB8AC3E}">
        <p14:creationId xmlns:p14="http://schemas.microsoft.com/office/powerpoint/2010/main" val="1730708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a:extLst>
              <a:ext uri="{FF2B5EF4-FFF2-40B4-BE49-F238E27FC236}">
                <a16:creationId xmlns:a16="http://schemas.microsoft.com/office/drawing/2014/main" id="{74E34440-0C98-4ADA-BA4C-BAEBEDF0157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pic>
        <p:nvPicPr>
          <p:cNvPr id="70659" name="Picture 8">
            <a:extLst>
              <a:ext uri="{FF2B5EF4-FFF2-40B4-BE49-F238E27FC236}">
                <a16:creationId xmlns:a16="http://schemas.microsoft.com/office/drawing/2014/main" id="{EBE0E4E7-07C2-4B72-9B27-F9B80E26A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238" y="1031296"/>
            <a:ext cx="3064355" cy="308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6747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48CAA5AF-67A3-4585-9C6F-0592EA7C4CF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(Cont.)</a:t>
            </a:r>
          </a:p>
        </p:txBody>
      </p:sp>
      <p:sp>
        <p:nvSpPr>
          <p:cNvPr id="72707" name="Rectangle 3">
            <a:extLst>
              <a:ext uri="{FF2B5EF4-FFF2-40B4-BE49-F238E27FC236}">
                <a16:creationId xmlns:a16="http://schemas.microsoft.com/office/drawing/2014/main" id="{2BB958A5-6618-4B98-BAA4-FEA5A47509CF}"/>
              </a:ext>
            </a:extLst>
          </p:cNvPr>
          <p:cNvSpPr>
            <a:spLocks noGrp="1" noChangeArrowheads="1"/>
          </p:cNvSpPr>
          <p:nvPr>
            <p:ph idx="1"/>
          </p:nvPr>
        </p:nvSpPr>
        <p:spPr>
          <a:xfrm>
            <a:off x="1768875" y="826874"/>
            <a:ext cx="5646199" cy="1474167"/>
          </a:xfrm>
        </p:spPr>
        <p:txBody>
          <a:bodyPr/>
          <a:lstStyle/>
          <a:p>
            <a:r>
              <a:rPr lang="en-US" altLang="en-US" i="1" dirty="0">
                <a:ea typeface="MS PGothic" panose="020B0600070205080204" pitchFamily="34" charset="-128"/>
              </a:rPr>
              <a:t>r  </a:t>
            </a:r>
            <a:r>
              <a:rPr lang="en-US" altLang="en-US" dirty="0">
                <a:ea typeface="MS PGothic" panose="020B0600070205080204" pitchFamily="34" charset="-128"/>
              </a:rPr>
              <a:t>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need only to be compared with </a:t>
            </a:r>
            <a:r>
              <a:rPr lang="en-US" altLang="en-US" i="1" dirty="0">
                <a:ea typeface="MS PGothic" panose="020B0600070205080204" pitchFamily="34" charset="-128"/>
              </a:rPr>
              <a:t>s </a:t>
            </a:r>
            <a:r>
              <a:rPr lang="en-US" altLang="en-US" dirty="0">
                <a:ea typeface="MS PGothic" panose="020B0600070205080204" pitchFamily="34" charset="-128"/>
              </a:rPr>
              <a:t>tuples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be compared with </a:t>
            </a:r>
            <a:r>
              <a:rPr lang="en-US" altLang="en-US" i="1" dirty="0">
                <a:ea typeface="MS PGothic" panose="020B0600070205080204" pitchFamily="34" charset="-128"/>
              </a:rPr>
              <a:t>s</a:t>
            </a:r>
            <a:r>
              <a:rPr lang="en-US" altLang="en-US" dirty="0">
                <a:ea typeface="MS PGothic" panose="020B0600070205080204" pitchFamily="34" charset="-128"/>
              </a:rPr>
              <a:t> tuples in any other partition, since:</a:t>
            </a:r>
          </a:p>
          <a:p>
            <a:pPr lvl="1"/>
            <a:r>
              <a:rPr lang="en-US" altLang="en-US" dirty="0">
                <a:ea typeface="MS PGothic" panose="020B0600070205080204" pitchFamily="34" charset="-128"/>
              </a:rPr>
              <a:t>an </a:t>
            </a:r>
            <a:r>
              <a:rPr lang="en-US" altLang="en-US" i="1" dirty="0">
                <a:ea typeface="MS PGothic" panose="020B0600070205080204" pitchFamily="34" charset="-128"/>
              </a:rPr>
              <a:t>r</a:t>
            </a:r>
            <a:r>
              <a:rPr lang="en-US" altLang="en-US" dirty="0">
                <a:ea typeface="MS PGothic" panose="020B0600070205080204" pitchFamily="34" charset="-128"/>
              </a:rPr>
              <a:t> tuple and an </a:t>
            </a:r>
            <a:r>
              <a:rPr lang="en-US" altLang="en-US" i="1" dirty="0">
                <a:ea typeface="MS PGothic" panose="020B0600070205080204" pitchFamily="34" charset="-128"/>
              </a:rPr>
              <a:t>s </a:t>
            </a:r>
            <a:r>
              <a:rPr lang="en-US" altLang="en-US" dirty="0">
                <a:ea typeface="MS PGothic" panose="020B0600070205080204" pitchFamily="34" charset="-128"/>
              </a:rPr>
              <a:t>tuple that satisfy the join condition will have the same value for the join attributes.</a:t>
            </a:r>
          </a:p>
          <a:p>
            <a:pPr lvl="1"/>
            <a:r>
              <a:rPr lang="en-US" altLang="en-US" dirty="0">
                <a:ea typeface="MS PGothic" panose="020B0600070205080204" pitchFamily="34" charset="-128"/>
              </a:rPr>
              <a:t>If that value is hashed to some value </a:t>
            </a:r>
            <a:r>
              <a:rPr lang="en-US" altLang="en-US" i="1" dirty="0" err="1">
                <a:ea typeface="MS PGothic" panose="020B0600070205080204" pitchFamily="34" charset="-128"/>
              </a:rPr>
              <a:t>i</a:t>
            </a:r>
            <a:r>
              <a:rPr lang="en-US" altLang="en-US" dirty="0">
                <a:ea typeface="MS PGothic" panose="020B0600070205080204" pitchFamily="34" charset="-128"/>
              </a:rPr>
              <a:t>, the </a:t>
            </a:r>
            <a:r>
              <a:rPr lang="en-US" altLang="en-US" i="1" dirty="0">
                <a:ea typeface="MS PGothic" panose="020B0600070205080204" pitchFamily="34" charset="-128"/>
              </a:rPr>
              <a:t>r</a:t>
            </a:r>
            <a:r>
              <a:rPr lang="en-US" altLang="en-US" dirty="0">
                <a:ea typeface="MS PGothic" panose="020B0600070205080204" pitchFamily="34" charset="-128"/>
              </a:rPr>
              <a:t> tuple has to be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i="1" dirty="0">
                <a:ea typeface="MS PGothic" panose="020B0600070205080204" pitchFamily="34" charset="-128"/>
              </a:rPr>
              <a:t> </a:t>
            </a:r>
            <a:r>
              <a:rPr lang="en-US" altLang="en-US" dirty="0">
                <a:ea typeface="MS PGothic" panose="020B0600070205080204" pitchFamily="34" charset="-128"/>
              </a:rPr>
              <a:t>and the </a:t>
            </a:r>
            <a:r>
              <a:rPr lang="en-US" altLang="en-US" i="1" dirty="0">
                <a:ea typeface="MS PGothic" panose="020B0600070205080204" pitchFamily="34" charset="-128"/>
              </a:rPr>
              <a:t>s </a:t>
            </a:r>
            <a:r>
              <a:rPr lang="en-US" altLang="en-US" dirty="0">
                <a:ea typeface="MS PGothic" panose="020B0600070205080204" pitchFamily="34" charset="-128"/>
              </a:rPr>
              <a:t>tuple 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i="1" dirty="0">
                <a:ea typeface="MS PGothic" panose="020B0600070205080204" pitchFamily="34" charset="-128"/>
              </a:rPr>
              <a:t>.</a:t>
            </a:r>
          </a:p>
        </p:txBody>
      </p:sp>
    </p:spTree>
    <p:extLst>
      <p:ext uri="{BB962C8B-B14F-4D97-AF65-F5344CB8AC3E}">
        <p14:creationId xmlns:p14="http://schemas.microsoft.com/office/powerpoint/2010/main" val="3095889733"/>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4C19BC0B-9814-430F-B171-DC17AF515FB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a:t>
            </a:r>
          </a:p>
        </p:txBody>
      </p:sp>
      <p:sp>
        <p:nvSpPr>
          <p:cNvPr id="74755" name="Rectangle 3">
            <a:extLst>
              <a:ext uri="{FF2B5EF4-FFF2-40B4-BE49-F238E27FC236}">
                <a16:creationId xmlns:a16="http://schemas.microsoft.com/office/drawing/2014/main" id="{F63281CE-1FCD-42D4-BD4A-8D618E6CF08A}"/>
              </a:ext>
            </a:extLst>
          </p:cNvPr>
          <p:cNvSpPr>
            <a:spLocks noGrp="1" noChangeArrowheads="1"/>
          </p:cNvSpPr>
          <p:nvPr>
            <p:ph idx="1"/>
          </p:nvPr>
        </p:nvSpPr>
        <p:spPr>
          <a:xfrm>
            <a:off x="2101789" y="1141810"/>
            <a:ext cx="5402909" cy="2467664"/>
          </a:xfrm>
        </p:spPr>
        <p:txBody>
          <a:bodyPr/>
          <a:lstStyle/>
          <a:p>
            <a:pPr>
              <a:buFont typeface="Monotype Sorts" pitchFamily="-65" charset="2"/>
              <a:buNone/>
            </a:pPr>
            <a:r>
              <a:rPr lang="en-US" altLang="en-US" dirty="0">
                <a:ea typeface="MS PGothic" panose="020B0600070205080204" pitchFamily="34" charset="-128"/>
              </a:rPr>
              <a:t>1.	Partition the relation </a:t>
            </a:r>
            <a:r>
              <a:rPr lang="en-US" altLang="en-US" i="1" dirty="0">
                <a:ea typeface="MS PGothic" panose="020B0600070205080204" pitchFamily="34" charset="-128"/>
              </a:rPr>
              <a:t>s</a:t>
            </a:r>
            <a:r>
              <a:rPr lang="en-US" altLang="en-US" dirty="0">
                <a:ea typeface="MS PGothic" panose="020B0600070205080204" pitchFamily="34" charset="-128"/>
              </a:rPr>
              <a:t> using hashing function </a:t>
            </a:r>
            <a:r>
              <a:rPr lang="en-US" altLang="en-US" i="1" dirty="0">
                <a:ea typeface="MS PGothic" panose="020B0600070205080204" pitchFamily="34" charset="-128"/>
              </a:rPr>
              <a:t>h</a:t>
            </a:r>
            <a:r>
              <a:rPr lang="en-US" altLang="en-US" dirty="0">
                <a:ea typeface="MS PGothic" panose="020B0600070205080204" pitchFamily="34" charset="-128"/>
              </a:rPr>
              <a:t>.  When partitioning a relation, one block of memory is reserved as the output buffer for each partition.</a:t>
            </a:r>
          </a:p>
          <a:p>
            <a:pPr>
              <a:buFont typeface="Monotype Sorts" pitchFamily="-65" charset="2"/>
              <a:buNone/>
            </a:pPr>
            <a:r>
              <a:rPr lang="en-US" altLang="en-US" dirty="0">
                <a:ea typeface="MS PGothic" panose="020B0600070205080204" pitchFamily="34" charset="-128"/>
              </a:rPr>
              <a:t>2.	Partition </a:t>
            </a:r>
            <a:r>
              <a:rPr lang="en-US" altLang="en-US" i="1" dirty="0">
                <a:ea typeface="MS PGothic" panose="020B0600070205080204" pitchFamily="34" charset="-128"/>
              </a:rPr>
              <a:t>r</a:t>
            </a:r>
            <a:r>
              <a:rPr lang="en-US" altLang="en-US" dirty="0">
                <a:ea typeface="MS PGothic" panose="020B0600070205080204" pitchFamily="34" charset="-128"/>
              </a:rPr>
              <a:t> similarly.</a:t>
            </a:r>
          </a:p>
          <a:p>
            <a:pPr>
              <a:buFont typeface="Monotype Sorts" pitchFamily="-65" charset="2"/>
              <a:buNone/>
            </a:pPr>
            <a:r>
              <a:rPr lang="en-US" altLang="en-US" dirty="0">
                <a:ea typeface="MS PGothic" panose="020B0600070205080204" pitchFamily="34" charset="-128"/>
              </a:rPr>
              <a:t>3.	For each </a:t>
            </a:r>
            <a:r>
              <a:rPr lang="en-US" altLang="en-US" i="1" dirty="0">
                <a:ea typeface="MS PGothic" panose="020B0600070205080204" pitchFamily="34" charset="-128"/>
              </a:rPr>
              <a:t>i:</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(a)	Load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into memory and build an in-memory hash index on it using the join attribute.  This hash index uses a different hash function than the earlier one </a:t>
            </a:r>
            <a:r>
              <a:rPr lang="en-US" altLang="en-US" i="1" dirty="0">
                <a:ea typeface="MS PGothic" panose="020B0600070205080204" pitchFamily="34" charset="-128"/>
              </a:rPr>
              <a:t>h.</a:t>
            </a:r>
            <a:endParaRPr lang="en-US" altLang="en-US" dirty="0">
              <a:ea typeface="MS PGothic" panose="020B0600070205080204" pitchFamily="34" charset="-128"/>
            </a:endParaRPr>
          </a:p>
          <a:p>
            <a:pPr marL="552450" lvl="1" indent="-209550">
              <a:buNone/>
            </a:pPr>
            <a:r>
              <a:rPr lang="en-US" altLang="en-US" dirty="0">
                <a:ea typeface="MS PGothic" panose="020B0600070205080204" pitchFamily="34" charset="-128"/>
              </a:rPr>
              <a:t>(b)	Read the tuples in </a:t>
            </a:r>
            <a:r>
              <a:rPr lang="en-US" altLang="en-US" i="1" dirty="0" err="1">
                <a:ea typeface="MS PGothic" panose="020B0600070205080204" pitchFamily="34" charset="-128"/>
              </a:rPr>
              <a:t>r</a:t>
            </a:r>
            <a:r>
              <a:rPr lang="en-US" altLang="en-US" i="1" baseline="-25000" dirty="0" err="1">
                <a:ea typeface="MS PGothic" panose="020B0600070205080204" pitchFamily="34" charset="-128"/>
              </a:rPr>
              <a:t>i</a:t>
            </a:r>
            <a:r>
              <a:rPr lang="en-US" altLang="en-US" dirty="0">
                <a:ea typeface="MS PGothic" panose="020B0600070205080204" pitchFamily="34" charset="-128"/>
              </a:rPr>
              <a:t> from the disk one by one.  For each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r</a:t>
            </a:r>
            <a:r>
              <a:rPr lang="en-US" altLang="en-US" dirty="0">
                <a:ea typeface="MS PGothic" panose="020B0600070205080204" pitchFamily="34" charset="-128"/>
              </a:rPr>
              <a:t> locate each matching tuple </a:t>
            </a:r>
            <a:r>
              <a:rPr lang="en-US" altLang="en-US" i="1" dirty="0" err="1">
                <a:ea typeface="MS PGothic" panose="020B0600070205080204" pitchFamily="34" charset="-128"/>
              </a:rPr>
              <a:t>t</a:t>
            </a:r>
            <a:r>
              <a:rPr lang="en-US" altLang="en-US" i="1" baseline="-25000" dirty="0" err="1">
                <a:ea typeface="MS PGothic" panose="020B0600070205080204" pitchFamily="34" charset="-128"/>
              </a:rPr>
              <a:t>s</a:t>
            </a:r>
            <a:r>
              <a:rPr lang="en-US" altLang="en-US" i="1" dirty="0">
                <a:ea typeface="MS PGothic" panose="020B0600070205080204" pitchFamily="34" charset="-128"/>
              </a:rPr>
              <a:t> </a:t>
            </a:r>
            <a:r>
              <a:rPr lang="en-US" altLang="en-US" dirty="0">
                <a:ea typeface="MS PGothic" panose="020B0600070205080204" pitchFamily="34" charset="-128"/>
              </a:rPr>
              <a:t>in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using the in-memory hash index.  Output the concatenation of their attributes.</a:t>
            </a:r>
          </a:p>
        </p:txBody>
      </p:sp>
      <p:sp>
        <p:nvSpPr>
          <p:cNvPr id="74756" name="Text Box 4">
            <a:extLst>
              <a:ext uri="{FF2B5EF4-FFF2-40B4-BE49-F238E27FC236}">
                <a16:creationId xmlns:a16="http://schemas.microsoft.com/office/drawing/2014/main" id="{45789630-8926-4A06-8E70-2E740D63B85E}"/>
              </a:ext>
            </a:extLst>
          </p:cNvPr>
          <p:cNvSpPr txBox="1">
            <a:spLocks noChangeArrowheads="1"/>
          </p:cNvSpPr>
          <p:nvPr/>
        </p:nvSpPr>
        <p:spPr bwMode="auto">
          <a:xfrm>
            <a:off x="1782193" y="867762"/>
            <a:ext cx="382573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 hash-join of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is computed as follows.</a:t>
            </a:r>
          </a:p>
        </p:txBody>
      </p:sp>
      <p:sp>
        <p:nvSpPr>
          <p:cNvPr id="74757" name="Text Box 5">
            <a:extLst>
              <a:ext uri="{FF2B5EF4-FFF2-40B4-BE49-F238E27FC236}">
                <a16:creationId xmlns:a16="http://schemas.microsoft.com/office/drawing/2014/main" id="{692CBE19-D556-4D45-83B8-A73BB61FEAFF}"/>
              </a:ext>
            </a:extLst>
          </p:cNvPr>
          <p:cNvSpPr txBox="1">
            <a:spLocks noChangeArrowheads="1"/>
          </p:cNvSpPr>
          <p:nvPr/>
        </p:nvSpPr>
        <p:spPr bwMode="auto">
          <a:xfrm>
            <a:off x="2021717" y="3710031"/>
            <a:ext cx="5690528"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Relation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is called the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build input</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is called the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probe input</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855027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AF20C07A-BC1B-42FB-A66A-3B1318B3D90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Hash-Join algorithm (Cont.)</a:t>
            </a:r>
          </a:p>
        </p:txBody>
      </p:sp>
      <p:sp>
        <p:nvSpPr>
          <p:cNvPr id="76803" name="Rectangle 3">
            <a:extLst>
              <a:ext uri="{FF2B5EF4-FFF2-40B4-BE49-F238E27FC236}">
                <a16:creationId xmlns:a16="http://schemas.microsoft.com/office/drawing/2014/main" id="{E22CD1C5-A5E7-4586-9733-7EBAE6D11015}"/>
              </a:ext>
            </a:extLst>
          </p:cNvPr>
          <p:cNvSpPr>
            <a:spLocks noGrp="1" noChangeArrowheads="1"/>
          </p:cNvSpPr>
          <p:nvPr>
            <p:ph idx="1"/>
          </p:nvPr>
        </p:nvSpPr>
        <p:spPr>
          <a:xfrm>
            <a:off x="1768876" y="826873"/>
            <a:ext cx="5639540" cy="3107453"/>
          </a:xfrm>
        </p:spPr>
        <p:txBody>
          <a:bodyPr/>
          <a:lstStyle/>
          <a:p>
            <a:r>
              <a:rPr lang="en-US" altLang="en-US" dirty="0">
                <a:ea typeface="MS PGothic" panose="020B0600070205080204" pitchFamily="34" charset="-128"/>
              </a:rPr>
              <a:t>The value </a:t>
            </a:r>
            <a:r>
              <a:rPr lang="en-US" altLang="en-US" i="1" dirty="0">
                <a:ea typeface="MS PGothic" panose="020B0600070205080204" pitchFamily="34" charset="-128"/>
              </a:rPr>
              <a:t>n</a:t>
            </a:r>
            <a:r>
              <a:rPr lang="en-US" altLang="en-US" dirty="0">
                <a:ea typeface="MS PGothic" panose="020B0600070205080204" pitchFamily="34" charset="-128"/>
              </a:rPr>
              <a:t> and the hash function </a:t>
            </a:r>
            <a:r>
              <a:rPr lang="en-US" altLang="en-US" i="1" dirty="0">
                <a:ea typeface="MS PGothic" panose="020B0600070205080204" pitchFamily="34" charset="-128"/>
              </a:rPr>
              <a:t>h</a:t>
            </a:r>
            <a:r>
              <a:rPr lang="en-US" altLang="en-US" dirty="0">
                <a:ea typeface="MS PGothic" panose="020B0600070205080204" pitchFamily="34" charset="-128"/>
              </a:rPr>
              <a:t> is chosen such that each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should fit in memory.</a:t>
            </a:r>
          </a:p>
          <a:p>
            <a:pPr lvl="1"/>
            <a:r>
              <a:rPr lang="en-US" altLang="en-US" dirty="0">
                <a:ea typeface="MS PGothic" panose="020B0600070205080204" pitchFamily="34" charset="-128"/>
              </a:rPr>
              <a:t>Typically n is chosen as </a:t>
            </a:r>
            <a:r>
              <a:rPr lang="en-US" altLang="en-US" dirty="0">
                <a:ea typeface="MS PGothic" panose="020B0600070205080204" pitchFamily="34" charset="-128"/>
                <a:sym typeface="Symbol" panose="05050102010706020507" pitchFamily="18" charset="2"/>
              </a:rPr>
              <a:t></a:t>
            </a:r>
            <a:r>
              <a:rPr lang="en-US" altLang="en-US" dirty="0" err="1">
                <a:ea typeface="MS PGothic" panose="020B0600070205080204" pitchFamily="34" charset="-128"/>
              </a:rPr>
              <a:t>b</a:t>
            </a:r>
            <a:r>
              <a:rPr lang="en-US" altLang="en-US" baseline="-25000" dirty="0" err="1">
                <a:ea typeface="MS PGothic" panose="020B0600070205080204" pitchFamily="34" charset="-128"/>
              </a:rPr>
              <a:t>s</a:t>
            </a:r>
            <a:r>
              <a:rPr lang="en-US" altLang="en-US" dirty="0">
                <a:ea typeface="MS PGothic" panose="020B0600070205080204" pitchFamily="34" charset="-128"/>
              </a:rPr>
              <a:t>/M</a:t>
            </a:r>
            <a:r>
              <a:rPr lang="en-US" altLang="en-US" dirty="0">
                <a:ea typeface="MS PGothic" panose="020B0600070205080204" pitchFamily="34" charset="-128"/>
                <a:sym typeface="Symbol" panose="05050102010706020507" pitchFamily="18" charset="2"/>
              </a:rPr>
              <a:t></a:t>
            </a:r>
            <a:r>
              <a:rPr lang="en-US" altLang="en-US" dirty="0">
                <a:ea typeface="MS PGothic" panose="020B0600070205080204" pitchFamily="34" charset="-128"/>
              </a:rPr>
              <a:t> * f  where f is a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fudge factor</a:t>
            </a:r>
            <a:r>
              <a:rPr lang="ja-JP" altLang="en-US" dirty="0">
                <a:ea typeface="MS PGothic" panose="020B0600070205080204" pitchFamily="34" charset="-128"/>
              </a:rPr>
              <a:t>”</a:t>
            </a:r>
            <a:r>
              <a:rPr lang="en-US" altLang="ja-JP" dirty="0">
                <a:ea typeface="MS PGothic" panose="020B0600070205080204" pitchFamily="34" charset="-128"/>
              </a:rPr>
              <a:t>, typically around 1.2</a:t>
            </a:r>
          </a:p>
          <a:p>
            <a:pPr lvl="1"/>
            <a:r>
              <a:rPr lang="en-US" altLang="en-US" dirty="0">
                <a:ea typeface="MS PGothic" panose="020B0600070205080204" pitchFamily="34" charset="-128"/>
              </a:rPr>
              <a:t>The probe relation partitions </a:t>
            </a:r>
            <a:r>
              <a:rPr lang="en-US" altLang="en-US" i="1" dirty="0" err="1">
                <a:ea typeface="MS PGothic" panose="020B0600070205080204" pitchFamily="34" charset="-128"/>
              </a:rPr>
              <a:t>s</a:t>
            </a:r>
            <a:r>
              <a:rPr lang="en-US" altLang="en-US" i="1" baseline="-25000" dirty="0" err="1">
                <a:ea typeface="MS PGothic" panose="020B0600070205080204" pitchFamily="34" charset="-128"/>
              </a:rPr>
              <a:t>i</a:t>
            </a:r>
            <a:r>
              <a:rPr lang="en-US" altLang="en-US" dirty="0">
                <a:ea typeface="MS PGothic" panose="020B0600070205080204" pitchFamily="34" charset="-128"/>
              </a:rPr>
              <a:t> need not fit in memory</a:t>
            </a:r>
          </a:p>
          <a:p>
            <a:r>
              <a:rPr lang="en-US" altLang="en-US" b="1" dirty="0">
                <a:solidFill>
                  <a:srgbClr val="002060"/>
                </a:solidFill>
                <a:ea typeface="MS PGothic" panose="020B0600070205080204" pitchFamily="34" charset="-128"/>
              </a:rPr>
              <a:t>Recursive partitioning</a:t>
            </a:r>
            <a:r>
              <a:rPr lang="en-US" altLang="en-US" b="1" i="1" dirty="0">
                <a:solidFill>
                  <a:srgbClr val="002060"/>
                </a:solidFill>
                <a:ea typeface="MS PGothic" panose="020B0600070205080204" pitchFamily="34" charset="-128"/>
              </a:rPr>
              <a:t> </a:t>
            </a:r>
            <a:r>
              <a:rPr lang="en-US" altLang="en-US" dirty="0">
                <a:ea typeface="MS PGothic" panose="020B0600070205080204" pitchFamily="34" charset="-128"/>
              </a:rPr>
              <a:t>required if number of partitions </a:t>
            </a:r>
            <a:r>
              <a:rPr lang="en-US" altLang="en-US" i="1" dirty="0">
                <a:ea typeface="MS PGothic" panose="020B0600070205080204" pitchFamily="34" charset="-128"/>
              </a:rPr>
              <a:t>n </a:t>
            </a:r>
            <a:r>
              <a:rPr lang="en-US" altLang="en-US" dirty="0">
                <a:ea typeface="MS PGothic" panose="020B0600070205080204" pitchFamily="34" charset="-128"/>
              </a:rPr>
              <a:t>is greater than number of pages </a:t>
            </a:r>
            <a:r>
              <a:rPr lang="en-US" altLang="en-US" i="1" dirty="0">
                <a:ea typeface="MS PGothic" panose="020B0600070205080204" pitchFamily="34" charset="-128"/>
              </a:rPr>
              <a:t>M</a:t>
            </a:r>
            <a:r>
              <a:rPr lang="en-US" altLang="en-US" dirty="0">
                <a:ea typeface="MS PGothic" panose="020B0600070205080204" pitchFamily="34" charset="-128"/>
              </a:rPr>
              <a:t> of memory.</a:t>
            </a:r>
          </a:p>
          <a:p>
            <a:pPr lvl="1"/>
            <a:r>
              <a:rPr lang="en-US" altLang="en-US" dirty="0">
                <a:ea typeface="MS PGothic" panose="020B0600070205080204" pitchFamily="34" charset="-128"/>
              </a:rPr>
              <a:t>instead of partitioning </a:t>
            </a:r>
            <a:r>
              <a:rPr lang="en-US" altLang="en-US" i="1" dirty="0">
                <a:ea typeface="MS PGothic" panose="020B0600070205080204" pitchFamily="34" charset="-128"/>
              </a:rPr>
              <a:t>n</a:t>
            </a:r>
            <a:r>
              <a:rPr lang="en-US" altLang="en-US" dirty="0">
                <a:ea typeface="MS PGothic" panose="020B0600070205080204" pitchFamily="34" charset="-128"/>
              </a:rPr>
              <a:t> ways, use</a:t>
            </a:r>
            <a:r>
              <a:rPr lang="en-US" altLang="en-US" i="1" dirty="0">
                <a:ea typeface="MS PGothic" panose="020B0600070205080204" pitchFamily="34" charset="-128"/>
              </a:rPr>
              <a:t>  M – </a:t>
            </a:r>
            <a:r>
              <a:rPr lang="en-US" altLang="en-US" dirty="0">
                <a:ea typeface="MS PGothic" panose="020B0600070205080204" pitchFamily="34" charset="-128"/>
              </a:rPr>
              <a:t>1 partitions for s</a:t>
            </a:r>
          </a:p>
          <a:p>
            <a:pPr lvl="1"/>
            <a:r>
              <a:rPr lang="en-US" altLang="en-US" dirty="0">
                <a:ea typeface="MS PGothic" panose="020B0600070205080204" pitchFamily="34" charset="-128"/>
              </a:rPr>
              <a:t>Further partition the </a:t>
            </a:r>
            <a:r>
              <a:rPr lang="en-US" altLang="en-US" i="1" dirty="0">
                <a:ea typeface="MS PGothic" panose="020B0600070205080204" pitchFamily="34" charset="-128"/>
              </a:rPr>
              <a:t>M – </a:t>
            </a:r>
            <a:r>
              <a:rPr lang="en-US" altLang="en-US" dirty="0">
                <a:ea typeface="MS PGothic" panose="020B0600070205080204" pitchFamily="34" charset="-128"/>
              </a:rPr>
              <a:t>1 partitions using a different hash function</a:t>
            </a:r>
          </a:p>
          <a:p>
            <a:pPr lvl="1"/>
            <a:r>
              <a:rPr lang="en-US" altLang="en-US" dirty="0">
                <a:ea typeface="MS PGothic" panose="020B0600070205080204" pitchFamily="34" charset="-128"/>
              </a:rPr>
              <a:t>Use same partitioning method on </a:t>
            </a:r>
            <a:r>
              <a:rPr lang="en-US" altLang="en-US" i="1" dirty="0">
                <a:ea typeface="MS PGothic" panose="020B0600070205080204" pitchFamily="34" charset="-128"/>
              </a:rPr>
              <a:t>r</a:t>
            </a:r>
          </a:p>
          <a:p>
            <a:pPr lvl="1"/>
            <a:r>
              <a:rPr lang="en-US" altLang="en-US" dirty="0">
                <a:ea typeface="MS PGothic" panose="020B0600070205080204" pitchFamily="34" charset="-128"/>
              </a:rPr>
              <a:t>Rarely required: e.g., with block size of 4 KB, recursive partitioning not needed for relations of &lt; 1GB with memory size of 2MB, or relations of &lt; 36 GB with memory of 12 MB</a:t>
            </a:r>
          </a:p>
        </p:txBody>
      </p:sp>
    </p:spTree>
    <p:extLst>
      <p:ext uri="{BB962C8B-B14F-4D97-AF65-F5344CB8AC3E}">
        <p14:creationId xmlns:p14="http://schemas.microsoft.com/office/powerpoint/2010/main" val="2447722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a:extLst>
              <a:ext uri="{FF2B5EF4-FFF2-40B4-BE49-F238E27FC236}">
                <a16:creationId xmlns:a16="http://schemas.microsoft.com/office/drawing/2014/main" id="{F9DEBEE7-80B5-46A7-AA65-8A28BCE012D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a:t>
            </a:r>
          </a:p>
        </p:txBody>
      </p:sp>
      <p:sp>
        <p:nvSpPr>
          <p:cNvPr id="89091" name="Rectangle 3">
            <a:extLst>
              <a:ext uri="{FF2B5EF4-FFF2-40B4-BE49-F238E27FC236}">
                <a16:creationId xmlns:a16="http://schemas.microsoft.com/office/drawing/2014/main" id="{72B0884B-0A2B-4136-9A5F-5EA2E3782C21}"/>
              </a:ext>
            </a:extLst>
          </p:cNvPr>
          <p:cNvSpPr>
            <a:spLocks noGrp="1" noChangeArrowheads="1"/>
          </p:cNvSpPr>
          <p:nvPr>
            <p:ph idx="1"/>
          </p:nvPr>
        </p:nvSpPr>
        <p:spPr>
          <a:xfrm>
            <a:off x="1782192" y="871993"/>
            <a:ext cx="5451795" cy="2385557"/>
          </a:xfrm>
        </p:spPr>
        <p:txBody>
          <a:bodyPr/>
          <a:lstStyle/>
          <a:p>
            <a:r>
              <a:rPr lang="en-US" altLang="en-US" b="1" dirty="0">
                <a:solidFill>
                  <a:srgbClr val="002060"/>
                </a:solidFill>
                <a:ea typeface="MS PGothic" panose="020B0600070205080204" pitchFamily="34" charset="-128"/>
              </a:rPr>
              <a:t>Duplicate elimination </a:t>
            </a:r>
            <a:r>
              <a:rPr lang="en-US" altLang="en-US" dirty="0">
                <a:ea typeface="MS PGothic" panose="020B0600070205080204" pitchFamily="34" charset="-128"/>
              </a:rPr>
              <a:t>can be implemented via hashing or sorting.</a:t>
            </a:r>
          </a:p>
          <a:p>
            <a:pPr lvl="1"/>
            <a:r>
              <a:rPr lang="en-US" altLang="en-US" dirty="0">
                <a:ea typeface="MS PGothic" panose="020B0600070205080204" pitchFamily="34" charset="-128"/>
              </a:rPr>
              <a:t>On sorting duplicates will come adjacent to each other, and all but one set of duplicates can be deleted.  </a:t>
            </a:r>
          </a:p>
          <a:p>
            <a:pPr lvl="1"/>
            <a:r>
              <a:rPr lang="en-US" altLang="en-US" i="1" dirty="0">
                <a:ea typeface="MS PGothic" panose="020B0600070205080204" pitchFamily="34" charset="-128"/>
              </a:rPr>
              <a:t>Optimization: </a:t>
            </a:r>
            <a:r>
              <a:rPr lang="en-US" altLang="en-US" dirty="0">
                <a:ea typeface="MS PGothic" panose="020B0600070205080204" pitchFamily="34" charset="-128"/>
              </a:rPr>
              <a:t>duplicates can be deleted during run generation as well as at intermediate merge steps in external sort-merge.</a:t>
            </a:r>
          </a:p>
          <a:p>
            <a:pPr lvl="1"/>
            <a:r>
              <a:rPr lang="en-US" altLang="en-US" dirty="0">
                <a:ea typeface="MS PGothic" panose="020B0600070205080204" pitchFamily="34" charset="-128"/>
              </a:rPr>
              <a:t>Hashing is similar – duplicates will come into the same bucket.</a:t>
            </a:r>
          </a:p>
          <a:p>
            <a:r>
              <a:rPr lang="en-US" altLang="en-US" b="1" dirty="0">
                <a:solidFill>
                  <a:srgbClr val="002060"/>
                </a:solidFill>
                <a:ea typeface="MS PGothic" panose="020B0600070205080204" pitchFamily="34" charset="-128"/>
              </a:rPr>
              <a:t>Projection</a:t>
            </a:r>
            <a:r>
              <a:rPr lang="en-US" altLang="en-US" dirty="0">
                <a:ea typeface="MS PGothic" panose="020B0600070205080204" pitchFamily="34" charset="-128"/>
              </a:rPr>
              <a:t>:</a:t>
            </a:r>
          </a:p>
          <a:p>
            <a:pPr lvl="1"/>
            <a:r>
              <a:rPr lang="en-US" altLang="en-US" dirty="0">
                <a:ea typeface="MS PGothic" panose="020B0600070205080204" pitchFamily="34" charset="-128"/>
              </a:rPr>
              <a:t>perform projection on each tuple </a:t>
            </a:r>
          </a:p>
          <a:p>
            <a:pPr lvl="1"/>
            <a:r>
              <a:rPr lang="en-US" altLang="en-US" dirty="0">
                <a:ea typeface="MS PGothic" panose="020B0600070205080204" pitchFamily="34" charset="-128"/>
              </a:rPr>
              <a:t>followed by duplicate elimination. </a:t>
            </a:r>
            <a:endParaRPr lang="en-US" altLang="en-US" b="1" dirty="0">
              <a:ea typeface="MS PGothic" panose="020B0600070205080204" pitchFamily="34" charset="-128"/>
            </a:endParaRPr>
          </a:p>
        </p:txBody>
      </p:sp>
    </p:spTree>
    <p:extLst>
      <p:ext uri="{BB962C8B-B14F-4D97-AF65-F5344CB8AC3E}">
        <p14:creationId xmlns:p14="http://schemas.microsoft.com/office/powerpoint/2010/main" val="263113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a:extLst>
              <a:ext uri="{FF2B5EF4-FFF2-40B4-BE49-F238E27FC236}">
                <a16:creationId xmlns:a16="http://schemas.microsoft.com/office/drawing/2014/main" id="{2B4C0383-7AD0-4209-99D3-21904BE0233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Other Operations : Aggregation</a:t>
            </a:r>
          </a:p>
        </p:txBody>
      </p:sp>
      <p:sp>
        <p:nvSpPr>
          <p:cNvPr id="351235" name="Rectangle 3">
            <a:extLst>
              <a:ext uri="{FF2B5EF4-FFF2-40B4-BE49-F238E27FC236}">
                <a16:creationId xmlns:a16="http://schemas.microsoft.com/office/drawing/2014/main" id="{3F09A406-91F2-42A0-9BDA-1A19D3843C66}"/>
              </a:ext>
            </a:extLst>
          </p:cNvPr>
          <p:cNvSpPr>
            <a:spLocks noGrp="1" noChangeArrowheads="1"/>
          </p:cNvSpPr>
          <p:nvPr>
            <p:ph idx="1"/>
          </p:nvPr>
        </p:nvSpPr>
        <p:spPr>
          <a:xfrm>
            <a:off x="1795509" y="926137"/>
            <a:ext cx="5440844" cy="3305972"/>
          </a:xfrm>
        </p:spPr>
        <p:txBody>
          <a:bodyPr/>
          <a:lstStyle/>
          <a:p>
            <a:r>
              <a:rPr lang="en-US" altLang="en-US" b="1" dirty="0">
                <a:solidFill>
                  <a:srgbClr val="002060"/>
                </a:solidFill>
                <a:ea typeface="MS PGothic" panose="020B0600070205080204" pitchFamily="34" charset="-128"/>
              </a:rPr>
              <a:t>Aggregation</a:t>
            </a:r>
            <a:r>
              <a:rPr lang="en-US" altLang="en-US" dirty="0">
                <a:ea typeface="MS PGothic" panose="020B0600070205080204" pitchFamily="34" charset="-128"/>
              </a:rPr>
              <a:t> can be implemented in a manner similar to duplicate elimination.</a:t>
            </a:r>
          </a:p>
          <a:p>
            <a:pPr lvl="1"/>
            <a:r>
              <a:rPr lang="en-US" altLang="en-US" b="1" dirty="0">
                <a:ea typeface="MS PGothic" panose="020B0600070205080204" pitchFamily="34" charset="-128"/>
              </a:rPr>
              <a:t>Sorting</a:t>
            </a:r>
            <a:r>
              <a:rPr lang="en-US" altLang="en-US" dirty="0">
                <a:ea typeface="MS PGothic" panose="020B0600070205080204" pitchFamily="34" charset="-128"/>
              </a:rPr>
              <a:t> or </a:t>
            </a:r>
            <a:r>
              <a:rPr lang="en-US" altLang="en-US" b="1" dirty="0">
                <a:ea typeface="MS PGothic" panose="020B0600070205080204" pitchFamily="34" charset="-128"/>
              </a:rPr>
              <a:t>hashing</a:t>
            </a:r>
            <a:r>
              <a:rPr lang="en-US" altLang="en-US" dirty="0">
                <a:ea typeface="MS PGothic" panose="020B0600070205080204" pitchFamily="34" charset="-128"/>
              </a:rPr>
              <a:t> can be used to bring tuples in the same group together, and then the aggregate functions can be applied on each group.</a:t>
            </a:r>
            <a:r>
              <a:rPr lang="en-US" altLang="en-US" b="1" dirty="0">
                <a:ea typeface="MS PGothic" panose="020B0600070205080204" pitchFamily="34" charset="-128"/>
              </a:rPr>
              <a:t> </a:t>
            </a:r>
          </a:p>
          <a:p>
            <a:pPr lvl="1"/>
            <a:r>
              <a:rPr lang="en-US" altLang="en-US" dirty="0">
                <a:ea typeface="MS PGothic" panose="020B0600070205080204" pitchFamily="34" charset="-128"/>
              </a:rPr>
              <a:t>Optimization</a:t>
            </a:r>
            <a:r>
              <a:rPr lang="en-US" altLang="en-US" i="1" dirty="0">
                <a:ea typeface="MS PGothic" panose="020B0600070205080204" pitchFamily="34" charset="-128"/>
              </a:rPr>
              <a:t>: </a:t>
            </a:r>
            <a:r>
              <a:rPr lang="en-US" altLang="en-US" b="1" dirty="0">
                <a:solidFill>
                  <a:srgbClr val="002060"/>
                </a:solidFill>
                <a:ea typeface="MS PGothic" panose="020B0600070205080204" pitchFamily="34" charset="-128"/>
              </a:rPr>
              <a:t>partial aggregation</a:t>
            </a:r>
          </a:p>
          <a:p>
            <a:pPr lvl="2"/>
            <a:r>
              <a:rPr lang="en-US" altLang="en-US" dirty="0">
                <a:ea typeface="MS PGothic" panose="020B0600070205080204" pitchFamily="34" charset="-128"/>
              </a:rPr>
              <a:t>combine tuples in the same group during run generation and intermediate merges, by computing partial aggregate values</a:t>
            </a:r>
          </a:p>
          <a:p>
            <a:pPr lvl="2"/>
            <a:r>
              <a:rPr lang="en-US" altLang="en-US" dirty="0">
                <a:ea typeface="MS PGothic" panose="020B0600070205080204" pitchFamily="34" charset="-128"/>
              </a:rPr>
              <a:t>For count, min, max, sum: keep aggregate values on tuples found so far in the group.  </a:t>
            </a:r>
          </a:p>
          <a:p>
            <a:pPr lvl="3"/>
            <a:r>
              <a:rPr lang="en-US" altLang="en-US" dirty="0">
                <a:ea typeface="MS PGothic" panose="020B0600070205080204" pitchFamily="34" charset="-128"/>
              </a:rPr>
              <a:t>When combining partial aggregate for count, add up the partial aggregates</a:t>
            </a:r>
          </a:p>
          <a:p>
            <a:pPr lvl="2"/>
            <a:r>
              <a:rPr lang="en-US" altLang="en-US" dirty="0">
                <a:ea typeface="MS PGothic" panose="020B0600070205080204" pitchFamily="34" charset="-128"/>
              </a:rPr>
              <a:t>For </a:t>
            </a:r>
            <a:r>
              <a:rPr lang="en-US" altLang="en-US" dirty="0" err="1">
                <a:ea typeface="MS PGothic" panose="020B0600070205080204" pitchFamily="34" charset="-128"/>
              </a:rPr>
              <a:t>avg</a:t>
            </a:r>
            <a:r>
              <a:rPr lang="en-US" altLang="en-US" dirty="0">
                <a:ea typeface="MS PGothic" panose="020B0600070205080204" pitchFamily="34" charset="-128"/>
              </a:rPr>
              <a:t>, keep sum and count, and divide sum by count at the end</a:t>
            </a:r>
          </a:p>
        </p:txBody>
      </p:sp>
    </p:spTree>
    <p:extLst>
      <p:ext uri="{BB962C8B-B14F-4D97-AF65-F5344CB8AC3E}">
        <p14:creationId xmlns:p14="http://schemas.microsoft.com/office/powerpoint/2010/main" val="3607171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12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12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12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12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123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12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a:extLst>
              <a:ext uri="{FF2B5EF4-FFF2-40B4-BE49-F238E27FC236}">
                <a16:creationId xmlns:a16="http://schemas.microsoft.com/office/drawing/2014/main" id="{DAD3CFC1-2C2A-42D2-A575-828A9E8A7D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Evaluation of Expressions</a:t>
            </a:r>
          </a:p>
        </p:txBody>
      </p:sp>
      <p:sp>
        <p:nvSpPr>
          <p:cNvPr id="100355" name="Rectangle 3">
            <a:extLst>
              <a:ext uri="{FF2B5EF4-FFF2-40B4-BE49-F238E27FC236}">
                <a16:creationId xmlns:a16="http://schemas.microsoft.com/office/drawing/2014/main" id="{A77B05E4-D4F7-4717-B352-991F9A2BAFA7}"/>
              </a:ext>
            </a:extLst>
          </p:cNvPr>
          <p:cNvSpPr>
            <a:spLocks noGrp="1" noChangeArrowheads="1"/>
          </p:cNvSpPr>
          <p:nvPr>
            <p:ph idx="1"/>
          </p:nvPr>
        </p:nvSpPr>
        <p:spPr>
          <a:xfrm>
            <a:off x="1775534" y="878038"/>
            <a:ext cx="5454160" cy="1970465"/>
          </a:xfrm>
        </p:spPr>
        <p:txBody>
          <a:bodyPr/>
          <a:lstStyle/>
          <a:p>
            <a:r>
              <a:rPr lang="en-US" altLang="en-US" dirty="0">
                <a:ea typeface="MS PGothic" panose="020B0600070205080204" pitchFamily="34" charset="-128"/>
              </a:rPr>
              <a:t>So far: we have seen algorithms for individual operations</a:t>
            </a:r>
          </a:p>
          <a:p>
            <a:r>
              <a:rPr lang="en-US" altLang="en-US" dirty="0">
                <a:ea typeface="MS PGothic" panose="020B0600070205080204" pitchFamily="34" charset="-128"/>
              </a:rPr>
              <a:t>Alternatives for evaluating an entire expression tree</a:t>
            </a:r>
          </a:p>
          <a:p>
            <a:pPr lvl="1"/>
            <a:r>
              <a:rPr lang="en-US" altLang="en-US" b="1" dirty="0">
                <a:solidFill>
                  <a:srgbClr val="002060"/>
                </a:solidFill>
                <a:ea typeface="MS PGothic" panose="020B0600070205080204" pitchFamily="34" charset="-128"/>
              </a:rPr>
              <a:t>Materialization</a:t>
            </a:r>
            <a:r>
              <a:rPr lang="en-US" altLang="en-US" dirty="0">
                <a:ea typeface="MS PGothic" panose="020B0600070205080204" pitchFamily="34" charset="-128"/>
              </a:rPr>
              <a:t>:  generate results of an expression whose inputs are relations or are already computed, </a:t>
            </a:r>
            <a:r>
              <a:rPr lang="en-US" altLang="en-US" b="1" dirty="0">
                <a:solidFill>
                  <a:srgbClr val="002060"/>
                </a:solidFill>
                <a:ea typeface="MS PGothic" panose="020B0600070205080204" pitchFamily="34" charset="-128"/>
              </a:rPr>
              <a:t>materialize</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(store) it on disk.  Repeat.</a:t>
            </a:r>
          </a:p>
          <a:p>
            <a:pPr lvl="1"/>
            <a:r>
              <a:rPr lang="en-US" altLang="en-US" b="1" dirty="0">
                <a:solidFill>
                  <a:srgbClr val="002060"/>
                </a:solidFill>
                <a:ea typeface="MS PGothic" panose="020B0600070205080204" pitchFamily="34" charset="-128"/>
              </a:rPr>
              <a:t>Pipelining</a:t>
            </a:r>
            <a:r>
              <a:rPr lang="en-US" altLang="en-US" dirty="0">
                <a:ea typeface="MS PGothic" panose="020B0600070205080204" pitchFamily="34" charset="-128"/>
              </a:rPr>
              <a:t>:  pass on tuples to parent operations even as an operation is being executed</a:t>
            </a:r>
          </a:p>
          <a:p>
            <a:r>
              <a:rPr lang="en-US" altLang="en-US" dirty="0">
                <a:ea typeface="MS PGothic" panose="020B0600070205080204" pitchFamily="34" charset="-128"/>
              </a:rPr>
              <a:t>We study above alternatives in more detail</a:t>
            </a:r>
          </a:p>
        </p:txBody>
      </p:sp>
    </p:spTree>
    <p:extLst>
      <p:ext uri="{BB962C8B-B14F-4D97-AF65-F5344CB8AC3E}">
        <p14:creationId xmlns:p14="http://schemas.microsoft.com/office/powerpoint/2010/main" val="26891076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a:extLst>
              <a:ext uri="{FF2B5EF4-FFF2-40B4-BE49-F238E27FC236}">
                <a16:creationId xmlns:a16="http://schemas.microsoft.com/office/drawing/2014/main" id="{B75B16A1-B58F-4CB3-AA24-54C6642B9A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a:t>
            </a:r>
          </a:p>
        </p:txBody>
      </p:sp>
      <p:sp>
        <p:nvSpPr>
          <p:cNvPr id="102403" name="Rectangle 3">
            <a:extLst>
              <a:ext uri="{FF2B5EF4-FFF2-40B4-BE49-F238E27FC236}">
                <a16:creationId xmlns:a16="http://schemas.microsoft.com/office/drawing/2014/main" id="{AB83BF51-4205-4CC7-9E7F-33401B9B87AD}"/>
              </a:ext>
            </a:extLst>
          </p:cNvPr>
          <p:cNvSpPr>
            <a:spLocks noGrp="1" noChangeArrowheads="1"/>
          </p:cNvSpPr>
          <p:nvPr>
            <p:ph idx="1"/>
          </p:nvPr>
        </p:nvSpPr>
        <p:spPr>
          <a:xfrm>
            <a:off x="1775534" y="866825"/>
            <a:ext cx="5466436" cy="1573426"/>
          </a:xfrm>
        </p:spPr>
        <p:txBody>
          <a:bodyPr/>
          <a:lstStyle/>
          <a:p>
            <a:r>
              <a:rPr lang="en-US" altLang="en-US" b="1" dirty="0">
                <a:solidFill>
                  <a:srgbClr val="002060"/>
                </a:solidFill>
                <a:ea typeface="MS PGothic" panose="020B0600070205080204" pitchFamily="34" charset="-128"/>
              </a:rPr>
              <a:t>Materialized evaluation</a:t>
            </a:r>
            <a:r>
              <a:rPr lang="en-US" altLang="en-US" dirty="0">
                <a:ea typeface="MS PGothic" panose="020B0600070205080204" pitchFamily="34" charset="-128"/>
              </a:rPr>
              <a:t>:</a:t>
            </a:r>
            <a:r>
              <a:rPr lang="en-US" altLang="en-US" b="1" dirty="0">
                <a:ea typeface="MS PGothic" panose="020B0600070205080204" pitchFamily="34" charset="-128"/>
              </a:rPr>
              <a:t>  </a:t>
            </a:r>
            <a:r>
              <a:rPr lang="en-US" altLang="en-US" dirty="0">
                <a:ea typeface="MS PGothic" panose="020B0600070205080204" pitchFamily="34" charset="-128"/>
              </a:rPr>
              <a:t>evaluate one operation at a time, starting at the lowest-level.  Use intermediate results materialized into temporary relations to evaluate next-level operations.</a:t>
            </a:r>
          </a:p>
          <a:p>
            <a:r>
              <a:rPr lang="en-US" altLang="en-US" dirty="0">
                <a:ea typeface="MS PGothic" panose="020B0600070205080204" pitchFamily="34" charset="-128"/>
              </a:rPr>
              <a:t>E.g., in figure below, compute and store</a:t>
            </a:r>
            <a:br>
              <a:rPr lang="en-US" altLang="en-US" dirty="0">
                <a:ea typeface="MS PGothic" panose="020B0600070205080204" pitchFamily="34" charset="-128"/>
              </a:rPr>
            </a:br>
            <a:br>
              <a:rPr lang="en-US" altLang="en-US" dirty="0">
                <a:ea typeface="MS PGothic" panose="020B0600070205080204" pitchFamily="34" charset="-128"/>
              </a:rPr>
            </a:br>
            <a:br>
              <a:rPr lang="en-US" altLang="en-US" dirty="0">
                <a:ea typeface="MS PGothic" panose="020B0600070205080204" pitchFamily="34" charset="-128"/>
              </a:rPr>
            </a:br>
            <a:r>
              <a:rPr lang="en-US" altLang="en-US" dirty="0">
                <a:ea typeface="MS PGothic" panose="020B0600070205080204" pitchFamily="34" charset="-128"/>
              </a:rPr>
              <a:t>then compute the store its join with </a:t>
            </a:r>
            <a:r>
              <a:rPr lang="en-US" altLang="en-US" i="1" dirty="0">
                <a:ea typeface="MS PGothic" panose="020B0600070205080204" pitchFamily="34" charset="-128"/>
              </a:rPr>
              <a:t>instructor, </a:t>
            </a:r>
            <a:r>
              <a:rPr lang="en-US" altLang="en-US" dirty="0">
                <a:ea typeface="MS PGothic" panose="020B0600070205080204" pitchFamily="34" charset="-128"/>
              </a:rPr>
              <a:t>and finally compute the projection on </a:t>
            </a:r>
            <a:r>
              <a:rPr lang="en-US" altLang="en-US" i="1" dirty="0">
                <a:ea typeface="MS PGothic" panose="020B0600070205080204" pitchFamily="34" charset="-128"/>
              </a:rPr>
              <a:t>name. </a:t>
            </a:r>
            <a:endParaRPr lang="en-US" altLang="en-US" b="1" i="1" dirty="0">
              <a:ea typeface="MS PGothic" panose="020B0600070205080204" pitchFamily="34" charset="-128"/>
            </a:endParaRPr>
          </a:p>
        </p:txBody>
      </p:sp>
      <p:graphicFrame>
        <p:nvGraphicFramePr>
          <p:cNvPr id="102404" name="Object 2">
            <a:extLst>
              <a:ext uri="{FF2B5EF4-FFF2-40B4-BE49-F238E27FC236}">
                <a16:creationId xmlns:a16="http://schemas.microsoft.com/office/drawing/2014/main" id="{046F3984-63E5-43B3-97DD-A0384B4EA3DA}"/>
              </a:ext>
            </a:extLst>
          </p:cNvPr>
          <p:cNvGraphicFramePr>
            <a:graphicFrameLocks noChangeAspect="1"/>
          </p:cNvGraphicFramePr>
          <p:nvPr/>
        </p:nvGraphicFramePr>
        <p:xfrm>
          <a:off x="2831399" y="1713899"/>
          <a:ext cx="2539604" cy="363141"/>
        </p:xfrm>
        <a:graphic>
          <a:graphicData uri="http://schemas.openxmlformats.org/presentationml/2006/ole">
            <mc:AlternateContent xmlns:mc="http://schemas.openxmlformats.org/markup-compatibility/2006">
              <mc:Choice xmlns:v="urn:schemas-microsoft-com:vml" Requires="v">
                <p:oleObj spid="_x0000_s3075" name="Equation" r:id="rId4" imgW="1676400" imgH="241300" progId="">
                  <p:embed/>
                </p:oleObj>
              </mc:Choice>
              <mc:Fallback>
                <p:oleObj name="Equation" r:id="rId4" imgW="1676400" imgH="241300" progId="">
                  <p:embed/>
                  <p:pic>
                    <p:nvPicPr>
                      <p:cNvPr id="102404" name="Object 2">
                        <a:extLst>
                          <a:ext uri="{FF2B5EF4-FFF2-40B4-BE49-F238E27FC236}">
                            <a16:creationId xmlns:a16="http://schemas.microsoft.com/office/drawing/2014/main" id="{046F3984-63E5-43B3-97DD-A0384B4EA3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1399" y="1713899"/>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102405" name="Picture 14">
            <a:extLst>
              <a:ext uri="{FF2B5EF4-FFF2-40B4-BE49-F238E27FC236}">
                <a16:creationId xmlns:a16="http://schemas.microsoft.com/office/drawing/2014/main" id="{B56C90A5-F0AE-475D-8135-EDB0B49580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367" y="2625356"/>
            <a:ext cx="2130122" cy="157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3704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0A8E0B-14BF-7D48-9B4E-6EA86B551BA1}"/>
              </a:ext>
            </a:extLst>
          </p:cNvPr>
          <p:cNvSpPr>
            <a:spLocks noGrp="1"/>
          </p:cNvSpPr>
          <p:nvPr>
            <p:ph type="title"/>
          </p:nvPr>
        </p:nvSpPr>
        <p:spPr/>
        <p:txBody>
          <a:bodyPr/>
          <a:lstStyle/>
          <a:p>
            <a:r>
              <a:rPr lang="en-US" dirty="0"/>
              <a:t>Homework 3A – Laying the Foundation</a:t>
            </a:r>
          </a:p>
        </p:txBody>
      </p:sp>
      <p:pic>
        <p:nvPicPr>
          <p:cNvPr id="5" name="Picture 4">
            <a:extLst>
              <a:ext uri="{FF2B5EF4-FFF2-40B4-BE49-F238E27FC236}">
                <a16:creationId xmlns:a16="http://schemas.microsoft.com/office/drawing/2014/main" id="{68C4151F-7D05-1B40-9877-62006053A140}"/>
              </a:ext>
            </a:extLst>
          </p:cNvPr>
          <p:cNvPicPr>
            <a:picLocks noChangeAspect="1"/>
          </p:cNvPicPr>
          <p:nvPr/>
        </p:nvPicPr>
        <p:blipFill>
          <a:blip r:embed="rId2"/>
          <a:stretch>
            <a:fillRect/>
          </a:stretch>
        </p:blipFill>
        <p:spPr>
          <a:xfrm>
            <a:off x="3276600" y="2713829"/>
            <a:ext cx="2860475" cy="1910708"/>
          </a:xfrm>
          <a:prstGeom prst="rect">
            <a:avLst/>
          </a:prstGeom>
        </p:spPr>
      </p:pic>
      <p:sp>
        <p:nvSpPr>
          <p:cNvPr id="6" name="Rectangle 5">
            <a:extLst>
              <a:ext uri="{FF2B5EF4-FFF2-40B4-BE49-F238E27FC236}">
                <a16:creationId xmlns:a16="http://schemas.microsoft.com/office/drawing/2014/main" id="{680D6003-0734-0847-AB6F-19FA39FD399F}"/>
              </a:ext>
            </a:extLst>
          </p:cNvPr>
          <p:cNvSpPr/>
          <p:nvPr/>
        </p:nvSpPr>
        <p:spPr>
          <a:xfrm>
            <a:off x="3505200" y="4370699"/>
            <a:ext cx="2687826" cy="246221"/>
          </a:xfrm>
          <a:prstGeom prst="rect">
            <a:avLst/>
          </a:prstGeom>
        </p:spPr>
        <p:txBody>
          <a:bodyPr wrap="square">
            <a:spAutoFit/>
          </a:bodyPr>
          <a:lstStyle/>
          <a:p>
            <a:r>
              <a:rPr lang="en-US" sz="1000" dirty="0">
                <a:solidFill>
                  <a:schemeClr val="bg1"/>
                </a:solidFill>
              </a:rPr>
              <a:t>https://</a:t>
            </a:r>
            <a:r>
              <a:rPr lang="en-US" sz="1000" dirty="0" err="1">
                <a:solidFill>
                  <a:schemeClr val="bg1"/>
                </a:solidFill>
              </a:rPr>
              <a:t>blog.amplitude.com</a:t>
            </a:r>
            <a:r>
              <a:rPr lang="en-US" sz="1000" dirty="0">
                <a:solidFill>
                  <a:schemeClr val="bg1"/>
                </a:solidFill>
              </a:rPr>
              <a:t>/big-data-cleanup</a:t>
            </a:r>
          </a:p>
        </p:txBody>
      </p:sp>
      <p:pic>
        <p:nvPicPr>
          <p:cNvPr id="7" name="Picture 6">
            <a:extLst>
              <a:ext uri="{FF2B5EF4-FFF2-40B4-BE49-F238E27FC236}">
                <a16:creationId xmlns:a16="http://schemas.microsoft.com/office/drawing/2014/main" id="{7171ECED-23D8-0A45-9278-862D74E41EC2}"/>
              </a:ext>
            </a:extLst>
          </p:cNvPr>
          <p:cNvPicPr>
            <a:picLocks noChangeAspect="1"/>
          </p:cNvPicPr>
          <p:nvPr/>
        </p:nvPicPr>
        <p:blipFill>
          <a:blip r:embed="rId3"/>
          <a:stretch>
            <a:fillRect/>
          </a:stretch>
        </p:blipFill>
        <p:spPr>
          <a:xfrm>
            <a:off x="457200" y="2840244"/>
            <a:ext cx="1862213" cy="1798365"/>
          </a:xfrm>
          <a:prstGeom prst="rect">
            <a:avLst/>
          </a:prstGeom>
        </p:spPr>
      </p:pic>
      <p:pic>
        <p:nvPicPr>
          <p:cNvPr id="2" name="Picture 1">
            <a:extLst>
              <a:ext uri="{FF2B5EF4-FFF2-40B4-BE49-F238E27FC236}">
                <a16:creationId xmlns:a16="http://schemas.microsoft.com/office/drawing/2014/main" id="{6B411B68-CBDF-4B01-BFE4-553A227C13A5}"/>
              </a:ext>
            </a:extLst>
          </p:cNvPr>
          <p:cNvPicPr>
            <a:picLocks noChangeAspect="1"/>
          </p:cNvPicPr>
          <p:nvPr/>
        </p:nvPicPr>
        <p:blipFill>
          <a:blip r:embed="rId4"/>
          <a:stretch>
            <a:fillRect/>
          </a:stretch>
        </p:blipFill>
        <p:spPr>
          <a:xfrm>
            <a:off x="914400" y="504891"/>
            <a:ext cx="6858000" cy="2090298"/>
          </a:xfrm>
          <a:prstGeom prst="rect">
            <a:avLst/>
          </a:prstGeom>
        </p:spPr>
      </p:pic>
    </p:spTree>
    <p:extLst>
      <p:ext uri="{BB962C8B-B14F-4D97-AF65-F5344CB8AC3E}">
        <p14:creationId xmlns:p14="http://schemas.microsoft.com/office/powerpoint/2010/main" val="803268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a:extLst>
              <a:ext uri="{FF2B5EF4-FFF2-40B4-BE49-F238E27FC236}">
                <a16:creationId xmlns:a16="http://schemas.microsoft.com/office/drawing/2014/main" id="{53B60583-6953-4FCC-ABE5-6B7EE1F2A99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Materialization (Cont.)</a:t>
            </a:r>
          </a:p>
        </p:txBody>
      </p:sp>
      <p:sp>
        <p:nvSpPr>
          <p:cNvPr id="104451" name="Rectangle 3">
            <a:extLst>
              <a:ext uri="{FF2B5EF4-FFF2-40B4-BE49-F238E27FC236}">
                <a16:creationId xmlns:a16="http://schemas.microsoft.com/office/drawing/2014/main" id="{2A76FFE1-8C22-447B-8523-476FD7329743}"/>
              </a:ext>
            </a:extLst>
          </p:cNvPr>
          <p:cNvSpPr>
            <a:spLocks noGrp="1" noChangeArrowheads="1"/>
          </p:cNvSpPr>
          <p:nvPr>
            <p:ph idx="1"/>
          </p:nvPr>
        </p:nvSpPr>
        <p:spPr>
          <a:xfrm>
            <a:off x="1775534" y="866213"/>
            <a:ext cx="5599591" cy="2232154"/>
          </a:xfrm>
        </p:spPr>
        <p:txBody>
          <a:bodyPr/>
          <a:lstStyle/>
          <a:p>
            <a:r>
              <a:rPr lang="en-US" altLang="en-US" dirty="0">
                <a:ea typeface="MS PGothic" panose="020B0600070205080204" pitchFamily="34" charset="-128"/>
              </a:rPr>
              <a:t>Materialized evaluation is always applicable</a:t>
            </a:r>
          </a:p>
          <a:p>
            <a:r>
              <a:rPr lang="en-US" altLang="en-US" dirty="0">
                <a:ea typeface="MS PGothic" panose="020B0600070205080204" pitchFamily="34" charset="-128"/>
              </a:rPr>
              <a:t>Cost of writing results to disk and reading them back can be quite high</a:t>
            </a:r>
          </a:p>
          <a:p>
            <a:pPr lvl="1"/>
            <a:r>
              <a:rPr lang="en-US" altLang="en-US" dirty="0">
                <a:ea typeface="MS PGothic" panose="020B0600070205080204" pitchFamily="34" charset="-128"/>
              </a:rPr>
              <a:t>Our cost formulas for operations ignore cost of writing results to disk, so</a:t>
            </a:r>
          </a:p>
          <a:p>
            <a:pPr lvl="2"/>
            <a:r>
              <a:rPr lang="en-US" altLang="en-US" dirty="0">
                <a:ea typeface="MS PGothic" panose="020B0600070205080204" pitchFamily="34" charset="-128"/>
              </a:rPr>
              <a:t>Overall cost  =  Sum of costs of individual operations + </a:t>
            </a:r>
            <a:br>
              <a:rPr lang="en-US" altLang="en-US" dirty="0">
                <a:ea typeface="MS PGothic" panose="020B0600070205080204" pitchFamily="34" charset="-128"/>
              </a:rPr>
            </a:br>
            <a:r>
              <a:rPr lang="en-US" altLang="en-US" dirty="0">
                <a:ea typeface="MS PGothic" panose="020B0600070205080204" pitchFamily="34" charset="-128"/>
              </a:rPr>
              <a:t>                         cost of writing intermediate results to disk</a:t>
            </a:r>
          </a:p>
          <a:p>
            <a:r>
              <a:rPr lang="en-US" altLang="en-US" b="1" dirty="0">
                <a:solidFill>
                  <a:srgbClr val="002060"/>
                </a:solidFill>
                <a:ea typeface="MS PGothic" panose="020B0600070205080204" pitchFamily="34" charset="-128"/>
              </a:rPr>
              <a:t>Double buffering</a:t>
            </a:r>
            <a:r>
              <a:rPr lang="en-US" altLang="en-US" dirty="0">
                <a:ea typeface="MS PGothic" panose="020B0600070205080204" pitchFamily="34" charset="-128"/>
              </a:rPr>
              <a:t>: use two output buffers for each operation, when one is full write it to disk while the other is getting filled</a:t>
            </a:r>
          </a:p>
          <a:p>
            <a:pPr lvl="1"/>
            <a:r>
              <a:rPr lang="en-US" altLang="en-US" dirty="0">
                <a:ea typeface="MS PGothic" panose="020B0600070205080204" pitchFamily="34" charset="-128"/>
              </a:rPr>
              <a:t>Allows overlap of disk writes with computation and reduces execution time</a:t>
            </a:r>
          </a:p>
        </p:txBody>
      </p:sp>
    </p:spTree>
    <p:extLst>
      <p:ext uri="{BB962C8B-B14F-4D97-AF65-F5344CB8AC3E}">
        <p14:creationId xmlns:p14="http://schemas.microsoft.com/office/powerpoint/2010/main" val="706542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050">
            <a:extLst>
              <a:ext uri="{FF2B5EF4-FFF2-40B4-BE49-F238E27FC236}">
                <a16:creationId xmlns:a16="http://schemas.microsoft.com/office/drawing/2014/main" id="{08BE99F7-675F-4CF6-B440-2AF8B1C3756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a:t>
            </a:r>
          </a:p>
        </p:txBody>
      </p:sp>
      <p:sp>
        <p:nvSpPr>
          <p:cNvPr id="106499" name="Rectangle 2051">
            <a:extLst>
              <a:ext uri="{FF2B5EF4-FFF2-40B4-BE49-F238E27FC236}">
                <a16:creationId xmlns:a16="http://schemas.microsoft.com/office/drawing/2014/main" id="{96D60249-A125-4E6A-AC6B-5F3808DCAF49}"/>
              </a:ext>
            </a:extLst>
          </p:cNvPr>
          <p:cNvSpPr>
            <a:spLocks noGrp="1" noChangeArrowheads="1"/>
          </p:cNvSpPr>
          <p:nvPr>
            <p:ph idx="1"/>
          </p:nvPr>
        </p:nvSpPr>
        <p:spPr>
          <a:xfrm>
            <a:off x="1782192" y="889165"/>
            <a:ext cx="5700166" cy="3008193"/>
          </a:xfrm>
        </p:spPr>
        <p:txBody>
          <a:bodyPr/>
          <a:lstStyle/>
          <a:p>
            <a:pPr>
              <a:lnSpc>
                <a:spcPct val="90000"/>
              </a:lnSpc>
            </a:pPr>
            <a:r>
              <a:rPr lang="en-US" altLang="en-US" b="1" dirty="0">
                <a:solidFill>
                  <a:srgbClr val="002060"/>
                </a:solidFill>
                <a:ea typeface="MS PGothic" panose="020B0600070205080204" pitchFamily="34" charset="-128"/>
              </a:rPr>
              <a:t>Pipelined evaluation</a:t>
            </a:r>
            <a:r>
              <a:rPr lang="en-US" altLang="en-US" dirty="0">
                <a:ea typeface="MS PGothic" panose="020B0600070205080204" pitchFamily="34" charset="-128"/>
              </a:rPr>
              <a:t>:  evaluate several operations simultaneously, passing the results of one operation on to the next.</a:t>
            </a:r>
          </a:p>
          <a:p>
            <a:pPr>
              <a:lnSpc>
                <a:spcPct val="90000"/>
              </a:lnSpc>
            </a:pPr>
            <a:r>
              <a:rPr lang="en-US" altLang="en-US" dirty="0">
                <a:ea typeface="MS PGothic" panose="020B0600070205080204" pitchFamily="34" charset="-128"/>
              </a:rPr>
              <a:t>E.g., in previous expression tree, don</a:t>
            </a:r>
            <a:r>
              <a:rPr lang="ja-JP" altLang="en-US" dirty="0">
                <a:ea typeface="MS PGothic" panose="020B0600070205080204" pitchFamily="34" charset="-128"/>
              </a:rPr>
              <a:t>’</a:t>
            </a:r>
            <a:r>
              <a:rPr lang="en-US" altLang="ja-JP" dirty="0">
                <a:ea typeface="MS PGothic" panose="020B0600070205080204" pitchFamily="34" charset="-128"/>
              </a:rPr>
              <a:t>t store result of</a:t>
            </a:r>
            <a:br>
              <a:rPr lang="en-US" altLang="ja-JP" dirty="0">
                <a:ea typeface="MS PGothic" panose="020B0600070205080204" pitchFamily="34" charset="-128"/>
              </a:rPr>
            </a:br>
            <a:br>
              <a:rPr lang="en-US" altLang="ja-JP" dirty="0">
                <a:ea typeface="MS PGothic" panose="020B0600070205080204" pitchFamily="34" charset="-128"/>
              </a:rPr>
            </a:br>
            <a:r>
              <a:rPr lang="en-US" altLang="ja-JP" dirty="0">
                <a:ea typeface="MS PGothic" panose="020B0600070205080204" pitchFamily="34" charset="-128"/>
              </a:rPr>
              <a:t> </a:t>
            </a:r>
          </a:p>
          <a:p>
            <a:pPr lvl="1">
              <a:lnSpc>
                <a:spcPct val="90000"/>
              </a:lnSpc>
            </a:pPr>
            <a:r>
              <a:rPr lang="en-US" altLang="en-US" dirty="0">
                <a:ea typeface="MS PGothic" panose="020B0600070205080204" pitchFamily="34" charset="-128"/>
              </a:rPr>
              <a:t>instead, pass tuples directly to the join..  Similarly, don</a:t>
            </a:r>
            <a:r>
              <a:rPr lang="ja-JP" altLang="en-US" dirty="0">
                <a:ea typeface="MS PGothic" panose="020B0600070205080204" pitchFamily="34" charset="-128"/>
              </a:rPr>
              <a:t>’</a:t>
            </a:r>
            <a:r>
              <a:rPr lang="en-US" altLang="ja-JP" dirty="0">
                <a:ea typeface="MS PGothic" panose="020B0600070205080204" pitchFamily="34" charset="-128"/>
              </a:rPr>
              <a:t>t store result of join, pass tuples directly to projection. </a:t>
            </a:r>
          </a:p>
          <a:p>
            <a:pPr>
              <a:lnSpc>
                <a:spcPct val="90000"/>
              </a:lnSpc>
            </a:pPr>
            <a:r>
              <a:rPr lang="en-US" altLang="en-US" dirty="0">
                <a:ea typeface="MS PGothic" panose="020B0600070205080204" pitchFamily="34" charset="-128"/>
              </a:rPr>
              <a:t>Much cheaper than materialization: no need to store a temporary relation to disk.</a:t>
            </a:r>
          </a:p>
          <a:p>
            <a:pPr>
              <a:lnSpc>
                <a:spcPct val="90000"/>
              </a:lnSpc>
            </a:pPr>
            <a:r>
              <a:rPr lang="en-US" altLang="en-US" dirty="0">
                <a:ea typeface="MS PGothic" panose="020B0600070205080204" pitchFamily="34" charset="-128"/>
              </a:rPr>
              <a:t>Pipelining may not always be possible – e.g., sort, hash-join. </a:t>
            </a:r>
          </a:p>
          <a:p>
            <a:pPr>
              <a:lnSpc>
                <a:spcPct val="90000"/>
              </a:lnSpc>
            </a:pPr>
            <a:r>
              <a:rPr lang="en-US" altLang="en-US" dirty="0">
                <a:ea typeface="MS PGothic" panose="020B0600070205080204" pitchFamily="34" charset="-128"/>
              </a:rPr>
              <a:t>For pipelining to be effective, use evaluation algorithms that generate output tuples even as tuples are received for inputs to the operation. </a:t>
            </a:r>
          </a:p>
          <a:p>
            <a:pPr>
              <a:lnSpc>
                <a:spcPct val="90000"/>
              </a:lnSpc>
            </a:pPr>
            <a:r>
              <a:rPr lang="en-US" altLang="en-US" dirty="0">
                <a:ea typeface="MS PGothic" panose="020B0600070205080204" pitchFamily="34" charset="-128"/>
              </a:rPr>
              <a:t>Pipelines can be executed in two ways: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and </a:t>
            </a:r>
            <a:r>
              <a:rPr lang="en-US" altLang="en-US" b="1" dirty="0">
                <a:solidFill>
                  <a:srgbClr val="002060"/>
                </a:solidFill>
                <a:ea typeface="MS PGothic" panose="020B0600070205080204" pitchFamily="34" charset="-128"/>
              </a:rPr>
              <a:t>producer driven</a:t>
            </a:r>
            <a:r>
              <a:rPr lang="en-US" altLang="en-US" dirty="0">
                <a:solidFill>
                  <a:srgbClr val="002060"/>
                </a:solidFill>
                <a:ea typeface="MS PGothic" panose="020B0600070205080204" pitchFamily="34" charset="-128"/>
              </a:rPr>
              <a:t> </a:t>
            </a:r>
          </a:p>
        </p:txBody>
      </p:sp>
      <p:graphicFrame>
        <p:nvGraphicFramePr>
          <p:cNvPr id="106500" name="Object 5">
            <a:extLst>
              <a:ext uri="{FF2B5EF4-FFF2-40B4-BE49-F238E27FC236}">
                <a16:creationId xmlns:a16="http://schemas.microsoft.com/office/drawing/2014/main" id="{4F0A48FF-087B-401A-A1C0-B05A20AB0488}"/>
              </a:ext>
            </a:extLst>
          </p:cNvPr>
          <p:cNvGraphicFramePr>
            <a:graphicFrameLocks noChangeAspect="1"/>
          </p:cNvGraphicFramePr>
          <p:nvPr/>
        </p:nvGraphicFramePr>
        <p:xfrm>
          <a:off x="2936803" y="1502802"/>
          <a:ext cx="2539604" cy="363141"/>
        </p:xfrm>
        <a:graphic>
          <a:graphicData uri="http://schemas.openxmlformats.org/presentationml/2006/ole">
            <mc:AlternateContent xmlns:mc="http://schemas.openxmlformats.org/markup-compatibility/2006">
              <mc:Choice xmlns:v="urn:schemas-microsoft-com:vml" Requires="v">
                <p:oleObj spid="_x0000_s2051" name="Equation" r:id="rId4" imgW="1676400" imgH="241300" progId="">
                  <p:embed/>
                </p:oleObj>
              </mc:Choice>
              <mc:Fallback>
                <p:oleObj name="Equation" r:id="rId4" imgW="1676400" imgH="241300" progId="">
                  <p:embed/>
                  <p:pic>
                    <p:nvPicPr>
                      <p:cNvPr id="106500" name="Object 5">
                        <a:extLst>
                          <a:ext uri="{FF2B5EF4-FFF2-40B4-BE49-F238E27FC236}">
                            <a16:creationId xmlns:a16="http://schemas.microsoft.com/office/drawing/2014/main" id="{4F0A48FF-087B-401A-A1C0-B05A20AB0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6803" y="1502802"/>
                        <a:ext cx="2539604" cy="363141"/>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5217258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a:extLst>
              <a:ext uri="{FF2B5EF4-FFF2-40B4-BE49-F238E27FC236}">
                <a16:creationId xmlns:a16="http://schemas.microsoft.com/office/drawing/2014/main" id="{3D969869-47E9-4D95-B1BC-52547E73B00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08547" name="Rectangle 3">
            <a:extLst>
              <a:ext uri="{FF2B5EF4-FFF2-40B4-BE49-F238E27FC236}">
                <a16:creationId xmlns:a16="http://schemas.microsoft.com/office/drawing/2014/main" id="{0F65DC46-5F18-44FC-BC85-911914755D03}"/>
              </a:ext>
            </a:extLst>
          </p:cNvPr>
          <p:cNvSpPr>
            <a:spLocks noGrp="1" noChangeArrowheads="1"/>
          </p:cNvSpPr>
          <p:nvPr>
            <p:ph idx="1"/>
          </p:nvPr>
        </p:nvSpPr>
        <p:spPr>
          <a:xfrm>
            <a:off x="1775534" y="865773"/>
            <a:ext cx="5652857" cy="3721064"/>
          </a:xfrm>
        </p:spPr>
        <p:txBody>
          <a:bodyPr/>
          <a:lstStyle/>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demand driven</a:t>
            </a:r>
            <a:r>
              <a:rPr lang="en-US" altLang="en-US" dirty="0">
                <a:solidFill>
                  <a:srgbClr val="002060"/>
                </a:solidFill>
                <a:ea typeface="MS PGothic" panose="020B0600070205080204" pitchFamily="34" charset="-128"/>
              </a:rPr>
              <a:t> </a:t>
            </a:r>
            <a:r>
              <a:rPr lang="en-US" altLang="en-US" dirty="0">
                <a:ea typeface="MS PGothic" panose="020B0600070205080204" pitchFamily="34" charset="-128"/>
              </a:rPr>
              <a:t>or </a:t>
            </a:r>
            <a:r>
              <a:rPr lang="en-US" altLang="en-US" b="1" dirty="0">
                <a:solidFill>
                  <a:srgbClr val="002060"/>
                </a:solidFill>
                <a:ea typeface="MS PGothic" panose="020B0600070205080204" pitchFamily="34" charset="-128"/>
              </a:rPr>
              <a:t>lazy</a:t>
            </a:r>
            <a:r>
              <a:rPr lang="en-US" altLang="en-US" b="1" dirty="0">
                <a:ea typeface="MS PGothic" panose="020B0600070205080204" pitchFamily="34" charset="-128"/>
              </a:rPr>
              <a:t> </a:t>
            </a:r>
            <a:r>
              <a:rPr lang="en-US" altLang="en-US" dirty="0">
                <a:ea typeface="MS PGothic" panose="020B0600070205080204" pitchFamily="34" charset="-128"/>
              </a:rPr>
              <a:t>evaluation</a:t>
            </a:r>
          </a:p>
          <a:p>
            <a:pPr lvl="1"/>
            <a:r>
              <a:rPr lang="en-US" altLang="en-US" dirty="0">
                <a:ea typeface="MS PGothic" panose="020B0600070205080204" pitchFamily="34" charset="-128"/>
              </a:rPr>
              <a:t>system repeatedly requests next tuple  from top level operation</a:t>
            </a:r>
          </a:p>
          <a:p>
            <a:pPr lvl="1"/>
            <a:r>
              <a:rPr lang="en-US" altLang="en-US" dirty="0">
                <a:ea typeface="MS PGothic" panose="020B0600070205080204" pitchFamily="34" charset="-128"/>
              </a:rPr>
              <a:t>Each operation requests  next tuple from children operations as required, in order to output its next tuple</a:t>
            </a:r>
          </a:p>
          <a:p>
            <a:pPr lvl="1"/>
            <a:r>
              <a:rPr lang="en-US" altLang="en-US" dirty="0">
                <a:ea typeface="MS PGothic" panose="020B0600070205080204" pitchFamily="34" charset="-128"/>
              </a:rPr>
              <a:t>In between calls, operation has to maintain </a:t>
            </a:r>
            <a:r>
              <a:rPr lang="ja-JP" altLang="en-US" dirty="0">
                <a:ea typeface="MS PGothic" panose="020B0600070205080204" pitchFamily="34" charset="-128"/>
              </a:rPr>
              <a:t>“</a:t>
            </a:r>
            <a:r>
              <a:rPr lang="en-US" altLang="ja-JP" b="1" dirty="0">
                <a:solidFill>
                  <a:srgbClr val="002060"/>
                </a:solidFill>
                <a:ea typeface="MS PGothic" panose="020B0600070205080204" pitchFamily="34" charset="-128"/>
              </a:rPr>
              <a:t>state</a:t>
            </a:r>
            <a:r>
              <a:rPr lang="ja-JP" altLang="en-US" dirty="0">
                <a:ea typeface="MS PGothic" panose="020B0600070205080204" pitchFamily="34" charset="-128"/>
              </a:rPr>
              <a:t>”</a:t>
            </a:r>
            <a:r>
              <a:rPr lang="en-US" altLang="ja-JP" dirty="0">
                <a:ea typeface="MS PGothic" panose="020B0600070205080204" pitchFamily="34" charset="-128"/>
              </a:rPr>
              <a:t> so it knows what to return next</a:t>
            </a:r>
          </a:p>
          <a:p>
            <a:r>
              <a:rPr lang="en-US" altLang="en-US" dirty="0">
                <a:ea typeface="MS PGothic" panose="020B0600070205080204" pitchFamily="34" charset="-128"/>
              </a:rPr>
              <a:t>In </a:t>
            </a:r>
            <a:r>
              <a:rPr lang="en-US" altLang="en-US" b="1" dirty="0">
                <a:solidFill>
                  <a:srgbClr val="002060"/>
                </a:solidFill>
                <a:ea typeface="MS PGothic" panose="020B0600070205080204" pitchFamily="34" charset="-128"/>
              </a:rPr>
              <a:t>producer-driven</a:t>
            </a:r>
            <a:r>
              <a:rPr lang="en-US" altLang="en-US" dirty="0">
                <a:ea typeface="MS PGothic" panose="020B0600070205080204" pitchFamily="34" charset="-128"/>
              </a:rPr>
              <a:t> or </a:t>
            </a:r>
            <a:r>
              <a:rPr lang="en-US" altLang="en-US" b="1" dirty="0">
                <a:solidFill>
                  <a:srgbClr val="002060"/>
                </a:solidFill>
                <a:ea typeface="MS PGothic" panose="020B0600070205080204" pitchFamily="34" charset="-128"/>
              </a:rPr>
              <a:t>eager</a:t>
            </a:r>
            <a:r>
              <a:rPr lang="en-US" altLang="en-US" dirty="0">
                <a:ea typeface="MS PGothic" panose="020B0600070205080204" pitchFamily="34" charset="-128"/>
              </a:rPr>
              <a:t> pipelining</a:t>
            </a:r>
          </a:p>
          <a:p>
            <a:pPr lvl="1"/>
            <a:r>
              <a:rPr lang="en-US" altLang="en-US" dirty="0">
                <a:ea typeface="MS PGothic" panose="020B0600070205080204" pitchFamily="34" charset="-128"/>
              </a:rPr>
              <a:t>Operators produce tuples eagerly and pass them up to their parents</a:t>
            </a:r>
          </a:p>
          <a:p>
            <a:pPr lvl="2"/>
            <a:r>
              <a:rPr lang="en-US" altLang="en-US" dirty="0">
                <a:ea typeface="MS PGothic" panose="020B0600070205080204" pitchFamily="34" charset="-128"/>
              </a:rPr>
              <a:t>Buffer maintained between operators, child puts tuples in buffer, parent removes tuples from buffer</a:t>
            </a:r>
          </a:p>
          <a:p>
            <a:pPr lvl="2"/>
            <a:r>
              <a:rPr lang="en-US" altLang="en-US" dirty="0">
                <a:ea typeface="MS PGothic" panose="020B0600070205080204" pitchFamily="34" charset="-128"/>
              </a:rPr>
              <a:t>if buffer is full, child waits till there is space in the buffer, and then generates more tuples</a:t>
            </a:r>
          </a:p>
          <a:p>
            <a:pPr lvl="1"/>
            <a:r>
              <a:rPr lang="en-US" altLang="en-US" dirty="0">
                <a:ea typeface="MS PGothic" panose="020B0600070205080204" pitchFamily="34" charset="-128"/>
              </a:rPr>
              <a:t>System schedules operations that have space in output buffer and can process more input tuples</a:t>
            </a:r>
          </a:p>
          <a:p>
            <a:r>
              <a:rPr lang="en-US" altLang="en-US" dirty="0">
                <a:ea typeface="MS PGothic" panose="020B0600070205080204" pitchFamily="34" charset="-128"/>
              </a:rPr>
              <a:t>Alternative name: </a:t>
            </a:r>
            <a:r>
              <a:rPr lang="en-US" altLang="en-US" b="1" dirty="0">
                <a:solidFill>
                  <a:srgbClr val="002060"/>
                </a:solidFill>
                <a:ea typeface="MS PGothic" panose="020B0600070205080204" pitchFamily="34" charset="-128"/>
              </a:rPr>
              <a:t>pull</a:t>
            </a:r>
            <a:r>
              <a:rPr lang="en-US" altLang="en-US" dirty="0">
                <a:ea typeface="MS PGothic" panose="020B0600070205080204" pitchFamily="34" charset="-128"/>
              </a:rPr>
              <a:t> and </a:t>
            </a:r>
            <a:r>
              <a:rPr lang="en-US" altLang="en-US" b="1" dirty="0">
                <a:solidFill>
                  <a:srgbClr val="002060"/>
                </a:solidFill>
                <a:ea typeface="MS PGothic" panose="020B0600070205080204" pitchFamily="34" charset="-128"/>
              </a:rPr>
              <a:t>push</a:t>
            </a:r>
            <a:r>
              <a:rPr lang="en-US" altLang="en-US" dirty="0">
                <a:ea typeface="MS PGothic" panose="020B0600070205080204" pitchFamily="34" charset="-128"/>
              </a:rPr>
              <a:t> models of pipelining</a:t>
            </a:r>
          </a:p>
          <a:p>
            <a:pPr>
              <a:buFont typeface="Monotype Sorts" pitchFamily="-65" charset="2"/>
              <a:buNone/>
            </a:pPr>
            <a:endParaRPr lang="en-US" altLang="en-US" dirty="0">
              <a:ea typeface="MS PGothic" panose="020B0600070205080204" pitchFamily="34" charset="-128"/>
            </a:endParaRPr>
          </a:p>
        </p:txBody>
      </p:sp>
    </p:spTree>
    <p:extLst>
      <p:ext uri="{BB962C8B-B14F-4D97-AF65-F5344CB8AC3E}">
        <p14:creationId xmlns:p14="http://schemas.microsoft.com/office/powerpoint/2010/main" val="4025163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a:extLst>
              <a:ext uri="{FF2B5EF4-FFF2-40B4-BE49-F238E27FC236}">
                <a16:creationId xmlns:a16="http://schemas.microsoft.com/office/drawing/2014/main" id="{3EF99701-7A8B-4FEC-B522-3B9840E1BF3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MS PGothic" panose="020B0600070205080204" pitchFamily="34" charset="-128"/>
              </a:rPr>
              <a:t>Pipelining (Cont.)</a:t>
            </a:r>
          </a:p>
        </p:txBody>
      </p:sp>
      <p:sp>
        <p:nvSpPr>
          <p:cNvPr id="110595" name="Rectangle 3">
            <a:extLst>
              <a:ext uri="{FF2B5EF4-FFF2-40B4-BE49-F238E27FC236}">
                <a16:creationId xmlns:a16="http://schemas.microsoft.com/office/drawing/2014/main" id="{6F533134-555E-43F5-B79B-23B670FAF34D}"/>
              </a:ext>
            </a:extLst>
          </p:cNvPr>
          <p:cNvSpPr>
            <a:spLocks noGrp="1" noChangeArrowheads="1"/>
          </p:cNvSpPr>
          <p:nvPr>
            <p:ph idx="1"/>
          </p:nvPr>
        </p:nvSpPr>
        <p:spPr>
          <a:xfrm>
            <a:off x="1779190" y="886798"/>
            <a:ext cx="5609252" cy="3233786"/>
          </a:xfrm>
        </p:spPr>
        <p:txBody>
          <a:bodyPr/>
          <a:lstStyle/>
          <a:p>
            <a:pPr>
              <a:lnSpc>
                <a:spcPct val="90000"/>
              </a:lnSpc>
            </a:pPr>
            <a:r>
              <a:rPr lang="en-US" altLang="en-US" dirty="0">
                <a:ea typeface="MS PGothic" panose="020B0600070205080204" pitchFamily="34" charset="-128"/>
              </a:rPr>
              <a:t>Implementation of demand-driven pipelining</a:t>
            </a:r>
          </a:p>
          <a:p>
            <a:pPr lvl="1">
              <a:lnSpc>
                <a:spcPct val="90000"/>
              </a:lnSpc>
            </a:pPr>
            <a:r>
              <a:rPr lang="en-US" altLang="en-US" dirty="0">
                <a:ea typeface="MS PGothic" panose="020B0600070205080204" pitchFamily="34" charset="-128"/>
              </a:rPr>
              <a:t>Each operation is implemented as an </a:t>
            </a:r>
            <a:r>
              <a:rPr lang="en-US" altLang="en-US" b="1" dirty="0">
                <a:solidFill>
                  <a:srgbClr val="002060"/>
                </a:solidFill>
                <a:ea typeface="MS PGothic" panose="020B0600070205080204" pitchFamily="34" charset="-128"/>
              </a:rPr>
              <a:t>iterator</a:t>
            </a:r>
            <a:r>
              <a:rPr lang="en-US" altLang="en-US" dirty="0">
                <a:ea typeface="MS PGothic" panose="020B0600070205080204" pitchFamily="34" charset="-128"/>
              </a:rPr>
              <a:t> implementing the following operations</a:t>
            </a:r>
          </a:p>
          <a:p>
            <a:pPr lvl="2">
              <a:lnSpc>
                <a:spcPct val="90000"/>
              </a:lnSpc>
            </a:pPr>
            <a:r>
              <a:rPr lang="en-US" altLang="en-US" b="1" dirty="0">
                <a:ea typeface="MS PGothic" panose="020B0600070205080204" pitchFamily="34" charset="-128"/>
              </a:rPr>
              <a:t>open()</a:t>
            </a:r>
          </a:p>
          <a:p>
            <a:pPr lvl="3">
              <a:lnSpc>
                <a:spcPct val="90000"/>
              </a:lnSpc>
            </a:pPr>
            <a:r>
              <a:rPr lang="en-US" altLang="en-US" dirty="0">
                <a:ea typeface="MS PGothic" panose="020B0600070205080204" pitchFamily="34" charset="-128"/>
              </a:rPr>
              <a:t>E.g., file scan: initialize file scan</a:t>
            </a:r>
          </a:p>
          <a:p>
            <a:pPr lvl="4">
              <a:lnSpc>
                <a:spcPct val="90000"/>
              </a:lnSpc>
            </a:pPr>
            <a:r>
              <a:rPr lang="en-US" altLang="en-US" dirty="0">
                <a:ea typeface="MS PGothic" panose="020B0600070205080204" pitchFamily="34" charset="-128"/>
              </a:rPr>
              <a:t> state: pointer to beginning of file</a:t>
            </a:r>
          </a:p>
          <a:p>
            <a:pPr lvl="3">
              <a:lnSpc>
                <a:spcPct val="90000"/>
              </a:lnSpc>
            </a:pPr>
            <a:r>
              <a:rPr lang="en-US" altLang="en-US" dirty="0">
                <a:ea typeface="MS PGothic" panose="020B0600070205080204" pitchFamily="34" charset="-128"/>
              </a:rPr>
              <a:t>E.g., merge join: sort relations;</a:t>
            </a:r>
          </a:p>
          <a:p>
            <a:pPr lvl="4">
              <a:lnSpc>
                <a:spcPct val="90000"/>
              </a:lnSpc>
            </a:pPr>
            <a:r>
              <a:rPr lang="en-US" altLang="en-US" dirty="0">
                <a:ea typeface="MS PGothic" panose="020B0600070205080204" pitchFamily="34" charset="-128"/>
              </a:rPr>
              <a:t> state: pointers to beginning of sorted relations</a:t>
            </a:r>
          </a:p>
          <a:p>
            <a:pPr lvl="2">
              <a:lnSpc>
                <a:spcPct val="90000"/>
              </a:lnSpc>
            </a:pPr>
            <a:r>
              <a:rPr lang="en-US" altLang="en-US" dirty="0">
                <a:ea typeface="MS PGothic" panose="020B0600070205080204" pitchFamily="34" charset="-128"/>
              </a:rPr>
              <a:t> </a:t>
            </a:r>
            <a:r>
              <a:rPr lang="en-US" altLang="en-US" b="1" dirty="0">
                <a:ea typeface="MS PGothic" panose="020B0600070205080204" pitchFamily="34" charset="-128"/>
              </a:rPr>
              <a:t>next()</a:t>
            </a:r>
          </a:p>
          <a:p>
            <a:pPr lvl="3">
              <a:lnSpc>
                <a:spcPct val="90000"/>
              </a:lnSpc>
            </a:pPr>
            <a:r>
              <a:rPr lang="en-US" altLang="en-US" dirty="0">
                <a:ea typeface="MS PGothic" panose="020B0600070205080204" pitchFamily="34" charset="-128"/>
              </a:rPr>
              <a:t>E.g., for file scan: Output next tuple, and advance and store file pointer</a:t>
            </a:r>
          </a:p>
          <a:p>
            <a:pPr lvl="3">
              <a:lnSpc>
                <a:spcPct val="90000"/>
              </a:lnSpc>
            </a:pPr>
            <a:r>
              <a:rPr lang="en-US" altLang="en-US" dirty="0">
                <a:ea typeface="MS PGothic" panose="020B0600070205080204" pitchFamily="34" charset="-128"/>
              </a:rPr>
              <a:t>E.g., for merge join:  continue with merge from earlier state till next output tuple is found.  Save pointers as iterator state.</a:t>
            </a:r>
          </a:p>
          <a:p>
            <a:pPr lvl="2">
              <a:lnSpc>
                <a:spcPct val="90000"/>
              </a:lnSpc>
            </a:pPr>
            <a:r>
              <a:rPr lang="en-US" altLang="en-US" b="1" dirty="0">
                <a:ea typeface="MS PGothic" panose="020B0600070205080204" pitchFamily="34" charset="-128"/>
              </a:rPr>
              <a:t>close()</a:t>
            </a:r>
          </a:p>
          <a:p>
            <a:pPr>
              <a:lnSpc>
                <a:spcPct val="90000"/>
              </a:lnSpc>
            </a:pPr>
            <a:endParaRPr lang="en-US" altLang="en-US" dirty="0">
              <a:ea typeface="MS PGothic" panose="020B0600070205080204" pitchFamily="34" charset="-128"/>
            </a:endParaRPr>
          </a:p>
        </p:txBody>
      </p:sp>
    </p:spTree>
    <p:extLst>
      <p:ext uri="{BB962C8B-B14F-4D97-AF65-F5344CB8AC3E}">
        <p14:creationId xmlns:p14="http://schemas.microsoft.com/office/powerpoint/2010/main" val="2214874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Normalization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a:extLst>
              <a:ext uri="{FF2B5EF4-FFF2-40B4-BE49-F238E27FC236}">
                <a16:creationId xmlns:a16="http://schemas.microsoft.com/office/drawing/2014/main" id="{D63F7BCC-B7FA-4EC2-9387-8F6716E2F78C}"/>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64</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No SQL, Module II, Module IV-1</a:t>
            </a:r>
          </a:p>
        </p:txBody>
      </p:sp>
    </p:spTree>
    <p:extLst>
      <p:ext uri="{BB962C8B-B14F-4D97-AF65-F5344CB8AC3E}">
        <p14:creationId xmlns:p14="http://schemas.microsoft.com/office/powerpoint/2010/main" val="250020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2537223" y="2098548"/>
            <a:ext cx="4192190" cy="649706"/>
          </a:xfrm>
        </p:spPr>
        <p:txBody>
          <a:bodyPr/>
          <a:lstStyle/>
          <a:p>
            <a:pPr>
              <a:buFont typeface="Monotype Sorts" charset="2"/>
              <a:buNone/>
              <a:defRPr/>
            </a:pPr>
            <a:r>
              <a:rPr lang="en-US" altLang="en-US" sz="2400" b="1" dirty="0">
                <a:solidFill>
                  <a:srgbClr val="002060"/>
                </a:solidFill>
                <a:effectLst>
                  <a:outerShdw blurRad="38100" dist="38100" dir="2700000" algn="tl">
                    <a:srgbClr val="C0C0C0"/>
                  </a:outerShdw>
                </a:effectLst>
                <a:latin typeface="+mj-lt"/>
                <a:ea typeface="ＭＳ Ｐゴシック" pitchFamily="34" charset="-128"/>
                <a:cs typeface="+mj-cs"/>
              </a:rPr>
              <a:t>Overview of Normalization</a:t>
            </a:r>
          </a:p>
        </p:txBody>
      </p:sp>
    </p:spTree>
    <p:extLst>
      <p:ext uri="{BB962C8B-B14F-4D97-AF65-F5344CB8AC3E}">
        <p14:creationId xmlns:p14="http://schemas.microsoft.com/office/powerpoint/2010/main" val="1312319725"/>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Features of Good Relational Designs</a:t>
            </a:r>
          </a:p>
        </p:txBody>
      </p:sp>
      <p:sp>
        <p:nvSpPr>
          <p:cNvPr id="8195" name="Rectangle 3"/>
          <p:cNvSpPr>
            <a:spLocks noGrp="1" noChangeArrowheads="1"/>
          </p:cNvSpPr>
          <p:nvPr>
            <p:ph type="body" idx="1"/>
          </p:nvPr>
        </p:nvSpPr>
        <p:spPr>
          <a:xfrm>
            <a:off x="1707015" y="833295"/>
            <a:ext cx="5746189" cy="3765591"/>
          </a:xfrm>
        </p:spPr>
        <p:txBody>
          <a:bodyPr/>
          <a:lstStyle/>
          <a:p>
            <a:r>
              <a:rPr lang="en-US" altLang="en-US" dirty="0"/>
              <a:t>Suppose we combine </a:t>
            </a:r>
            <a:r>
              <a:rPr lang="en-US" altLang="en-US" i="1" dirty="0"/>
              <a:t>instructor</a:t>
            </a:r>
            <a:r>
              <a:rPr lang="en-US" altLang="en-US" dirty="0"/>
              <a:t> and </a:t>
            </a:r>
            <a:r>
              <a:rPr lang="en-US" altLang="en-US" i="1" dirty="0"/>
              <a:t>department </a:t>
            </a:r>
            <a:r>
              <a:rPr lang="en-US" altLang="en-US" dirty="0"/>
              <a:t>into </a:t>
            </a:r>
            <a:r>
              <a:rPr lang="en-US" altLang="en-US" i="1" dirty="0"/>
              <a:t>in_dep, </a:t>
            </a:r>
            <a:r>
              <a:rPr lang="en-US" altLang="en-US" dirty="0"/>
              <a:t>which represents the natural join on the relations </a:t>
            </a:r>
            <a:r>
              <a:rPr lang="en-US" altLang="en-US" i="1" dirty="0"/>
              <a:t>instructor</a:t>
            </a:r>
            <a:r>
              <a:rPr lang="en-US" altLang="en-US" dirty="0"/>
              <a:t> and </a:t>
            </a:r>
            <a:r>
              <a:rPr lang="en-US" altLang="en-US" i="1" dirty="0"/>
              <a:t>department</a:t>
            </a:r>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endParaRPr lang="en-US" altLang="en-US" i="1" dirty="0"/>
          </a:p>
          <a:p>
            <a:r>
              <a:rPr lang="en-US" altLang="en-US" dirty="0">
                <a:solidFill>
                  <a:srgbClr val="FF0000"/>
                </a:solidFill>
              </a:rPr>
              <a:t>There is repetition of information</a:t>
            </a:r>
          </a:p>
          <a:p>
            <a:r>
              <a:rPr lang="en-US" altLang="en-US" dirty="0"/>
              <a:t>Need to use null values (if we add a new department with no instructors) </a:t>
            </a:r>
          </a:p>
          <a:p>
            <a:endParaRPr lang="en-US" altLang="en-US" sz="1500" dirty="0"/>
          </a:p>
          <a:p>
            <a:endParaRPr lang="en-US" altLang="en-US" sz="1500" i="1" dirty="0"/>
          </a:p>
        </p:txBody>
      </p:sp>
      <p:pic>
        <p:nvPicPr>
          <p:cNvPr id="8196" name="Picture 5"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735" y="1417199"/>
            <a:ext cx="3415487" cy="204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p:nvSpPr>
        <p:spPr bwMode="auto">
          <a:xfrm>
            <a:off x="1808328" y="4411638"/>
            <a:ext cx="574618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14313" indent="-214313" defTabSz="685800" eaLnBrk="0" hangingPunct="0">
              <a:buClr>
                <a:srgbClr val="002060"/>
              </a:buClr>
              <a:buSzPct val="100000"/>
            </a:pPr>
            <a:endParaRPr lang="en-US" altLang="en-US" sz="1500" dirty="0">
              <a:solidFill>
                <a:srgbClr val="000000"/>
              </a:solidFill>
            </a:endParaRPr>
          </a:p>
        </p:txBody>
      </p:sp>
    </p:spTree>
    <p:extLst>
      <p:ext uri="{BB962C8B-B14F-4D97-AF65-F5344CB8AC3E}">
        <p14:creationId xmlns:p14="http://schemas.microsoft.com/office/powerpoint/2010/main" val="42242443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189AE8-E835-452A-8B76-153428A6CCF6}"/>
              </a:ext>
            </a:extLst>
          </p:cNvPr>
          <p:cNvSpPr>
            <a:spLocks noGrp="1"/>
          </p:cNvSpPr>
          <p:nvPr>
            <p:ph type="title"/>
          </p:nvPr>
        </p:nvSpPr>
        <p:spPr/>
        <p:txBody>
          <a:bodyPr/>
          <a:lstStyle/>
          <a:p>
            <a:r>
              <a:rPr lang="en-US" dirty="0"/>
              <a:t>Evil’s of Redundancy</a:t>
            </a:r>
          </a:p>
        </p:txBody>
      </p:sp>
      <p:pic>
        <p:nvPicPr>
          <p:cNvPr id="4" name="Picture 3">
            <a:extLst>
              <a:ext uri="{FF2B5EF4-FFF2-40B4-BE49-F238E27FC236}">
                <a16:creationId xmlns:a16="http://schemas.microsoft.com/office/drawing/2014/main" id="{03A5A831-CCD1-43D7-B190-7A363554AB2D}"/>
              </a:ext>
            </a:extLst>
          </p:cNvPr>
          <p:cNvPicPr>
            <a:picLocks noChangeAspect="1"/>
          </p:cNvPicPr>
          <p:nvPr/>
        </p:nvPicPr>
        <p:blipFill>
          <a:blip r:embed="rId2"/>
          <a:stretch>
            <a:fillRect/>
          </a:stretch>
        </p:blipFill>
        <p:spPr>
          <a:xfrm>
            <a:off x="457200" y="516544"/>
            <a:ext cx="7334871" cy="4110412"/>
          </a:xfrm>
          <a:prstGeom prst="rect">
            <a:avLst/>
          </a:prstGeom>
        </p:spPr>
      </p:pic>
    </p:spTree>
    <p:extLst>
      <p:ext uri="{BB962C8B-B14F-4D97-AF65-F5344CB8AC3E}">
        <p14:creationId xmlns:p14="http://schemas.microsoft.com/office/powerpoint/2010/main" val="3869440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4338" name="Rectangle 2"/>
          <p:cNvSpPr>
            <a:spLocks noGrp="1" noChangeArrowheads="1"/>
          </p:cNvSpPr>
          <p:nvPr>
            <p:ph type="title"/>
          </p:nvPr>
        </p:nvSpPr>
        <p:spPr>
          <a:xfrm>
            <a:off x="1801559" y="88106"/>
            <a:ext cx="6057900" cy="457200"/>
          </a:xfrm>
        </p:spPr>
        <p:txBody>
          <a:bodyPr/>
          <a:lstStyle/>
          <a:p>
            <a:pPr>
              <a:defRPr/>
            </a:pPr>
            <a:r>
              <a:rPr lang="en-US" altLang="en-US" dirty="0">
                <a:effectLst>
                  <a:outerShdw blurRad="38100" dist="38100" dir="2700000" algn="tl">
                    <a:srgbClr val="C0C0C0"/>
                  </a:outerShdw>
                </a:effectLst>
                <a:ea typeface="ＭＳ Ｐゴシック" pitchFamily="34" charset="-128"/>
              </a:rPr>
              <a:t>A Combined Schema Without Repetition</a:t>
            </a:r>
          </a:p>
        </p:txBody>
      </p:sp>
      <p:sp>
        <p:nvSpPr>
          <p:cNvPr id="9219" name="Rectangle 3"/>
          <p:cNvSpPr>
            <a:spLocks noGrp="1" noChangeArrowheads="1"/>
          </p:cNvSpPr>
          <p:nvPr>
            <p:ph type="body" idx="1"/>
          </p:nvPr>
        </p:nvSpPr>
        <p:spPr>
          <a:xfrm>
            <a:off x="1935333" y="1236241"/>
            <a:ext cx="5163299" cy="1976191"/>
          </a:xfrm>
        </p:spPr>
        <p:txBody>
          <a:bodyPr/>
          <a:lstStyle/>
          <a:p>
            <a:r>
              <a:rPr lang="en-US" altLang="en-US" sz="1350" dirty="0"/>
              <a:t>Consider combining relations </a:t>
            </a:r>
          </a:p>
          <a:p>
            <a:pPr lvl="1"/>
            <a:r>
              <a:rPr lang="en-US" altLang="en-US" i="1" dirty="0" err="1"/>
              <a:t>sec_class</a:t>
            </a:r>
            <a:r>
              <a:rPr lang="en-US" altLang="en-US" i="1" dirty="0"/>
              <a:t>(</a:t>
            </a:r>
            <a:r>
              <a:rPr lang="en-US" altLang="en-US" i="1" dirty="0" err="1"/>
              <a:t>sec_id</a:t>
            </a:r>
            <a:r>
              <a:rPr lang="en-US" altLang="en-US" i="1" dirty="0"/>
              <a:t>, building, </a:t>
            </a:r>
            <a:r>
              <a:rPr lang="en-US" altLang="en-US" i="1" dirty="0" err="1"/>
              <a:t>room_number</a:t>
            </a:r>
            <a:r>
              <a:rPr lang="en-US" altLang="en-US" i="1" dirty="0"/>
              <a:t>)</a:t>
            </a:r>
            <a:r>
              <a:rPr lang="en-US" altLang="en-US" dirty="0"/>
              <a:t> and </a:t>
            </a:r>
          </a:p>
          <a:p>
            <a:pPr lvl="1"/>
            <a:r>
              <a:rPr lang="en-US" altLang="en-US" i="1" dirty="0"/>
              <a:t>section(</a:t>
            </a:r>
            <a:r>
              <a:rPr lang="en-US" altLang="en-US" i="1" dirty="0" err="1"/>
              <a:t>course_id</a:t>
            </a:r>
            <a:r>
              <a:rPr lang="en-US" altLang="en-US" i="1" dirty="0"/>
              <a:t>, </a:t>
            </a:r>
            <a:r>
              <a:rPr lang="en-US" altLang="en-US" i="1" dirty="0" err="1"/>
              <a:t>sec_id</a:t>
            </a:r>
            <a:r>
              <a:rPr lang="en-US" altLang="en-US" i="1" dirty="0"/>
              <a:t>, semester, year) </a:t>
            </a:r>
          </a:p>
          <a:p>
            <a:pPr lvl="1">
              <a:buFont typeface="Monotype Sorts" pitchFamily="-84" charset="2"/>
              <a:buNone/>
            </a:pPr>
            <a:r>
              <a:rPr lang="en-US" altLang="en-US" dirty="0"/>
              <a:t>into one relation</a:t>
            </a:r>
          </a:p>
          <a:p>
            <a:pPr lvl="1"/>
            <a:r>
              <a:rPr lang="en-US" altLang="en-US" i="1" dirty="0"/>
              <a:t>section(</a:t>
            </a:r>
            <a:r>
              <a:rPr lang="en-US" altLang="en-US" i="1" dirty="0" err="1"/>
              <a:t>course_id</a:t>
            </a:r>
            <a:r>
              <a:rPr lang="en-US" altLang="en-US" i="1" dirty="0"/>
              <a:t>, </a:t>
            </a:r>
            <a:r>
              <a:rPr lang="en-US" altLang="en-US" i="1" dirty="0" err="1"/>
              <a:t>sec_id</a:t>
            </a:r>
            <a:r>
              <a:rPr lang="en-US" altLang="en-US" i="1" dirty="0"/>
              <a:t>, semester, year, </a:t>
            </a:r>
            <a:br>
              <a:rPr lang="en-US" altLang="en-US" i="1" dirty="0"/>
            </a:br>
            <a:r>
              <a:rPr lang="en-US" altLang="en-US" i="1" dirty="0"/>
              <a:t>               building, </a:t>
            </a:r>
            <a:r>
              <a:rPr lang="en-US" altLang="en-US" i="1" dirty="0" err="1"/>
              <a:t>room_number</a:t>
            </a:r>
            <a:r>
              <a:rPr lang="en-US" altLang="en-US" i="1" dirty="0"/>
              <a:t>)</a:t>
            </a:r>
            <a:endParaRPr lang="en-US" altLang="en-US" dirty="0"/>
          </a:p>
          <a:p>
            <a:r>
              <a:rPr lang="en-US" altLang="en-US" sz="1350" dirty="0"/>
              <a:t>No repetition in this case</a:t>
            </a:r>
          </a:p>
        </p:txBody>
      </p:sp>
      <p:sp>
        <p:nvSpPr>
          <p:cNvPr id="2" name="TextBox 1"/>
          <p:cNvSpPr txBox="1"/>
          <p:nvPr/>
        </p:nvSpPr>
        <p:spPr>
          <a:xfrm>
            <a:off x="1715610" y="912708"/>
            <a:ext cx="4985977" cy="473206"/>
          </a:xfrm>
          <a:prstGeom prst="rect">
            <a:avLst/>
          </a:prstGeom>
          <a:noFill/>
        </p:spPr>
        <p:txBody>
          <a:bodyPr wrap="square" rtlCol="0">
            <a:spAutoFit/>
          </a:bodyPr>
          <a:lstStyle/>
          <a:p>
            <a:pPr defTabSz="685800" eaLnBrk="0" hangingPunct="0"/>
            <a:r>
              <a:rPr lang="en-US" altLang="en-US" sz="1275" dirty="0">
                <a:solidFill>
                  <a:srgbClr val="000000"/>
                </a:solidFill>
                <a:latin typeface="Helvetica" panose="020B0604020202020204" pitchFamily="34" charset="0"/>
                <a:ea typeface="MS PGothic" panose="020B0600070205080204" pitchFamily="34" charset="-128"/>
              </a:rPr>
              <a:t>Not all combined schemas result in repetition of information</a:t>
            </a:r>
          </a:p>
          <a:p>
            <a:pPr defTabSz="685800" eaLnBrk="0" hangingPunct="0"/>
            <a:endParaRPr lang="en-US" sz="1200" dirty="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3098888607"/>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Decomposition</a:t>
            </a:r>
          </a:p>
        </p:txBody>
      </p:sp>
      <p:sp>
        <p:nvSpPr>
          <p:cNvPr id="10243" name="Rectangle 3"/>
          <p:cNvSpPr>
            <a:spLocks noGrp="1" noChangeArrowheads="1"/>
          </p:cNvSpPr>
          <p:nvPr>
            <p:ph type="body" idx="1"/>
          </p:nvPr>
        </p:nvSpPr>
        <p:spPr>
          <a:xfrm>
            <a:off x="1719263" y="820341"/>
            <a:ext cx="5695811" cy="3883819"/>
          </a:xfrm>
        </p:spPr>
        <p:txBody>
          <a:bodyPr/>
          <a:lstStyle/>
          <a:p>
            <a:r>
              <a:rPr lang="en-US" altLang="en-US" dirty="0"/>
              <a:t>The only way to avoid the repetition-of-information problem in the </a:t>
            </a:r>
            <a:r>
              <a:rPr lang="en-US" altLang="en-US" dirty="0" err="1"/>
              <a:t>i</a:t>
            </a:r>
            <a:r>
              <a:rPr lang="en-US" altLang="en-US" i="1" dirty="0" err="1"/>
              <a:t>n_dep</a:t>
            </a:r>
            <a:r>
              <a:rPr lang="en-US" altLang="en-US" dirty="0"/>
              <a:t> schema is to decompose it into two schemas – instructor and </a:t>
            </a:r>
            <a:r>
              <a:rPr lang="en-US" altLang="en-US" i="1" dirty="0"/>
              <a:t>department </a:t>
            </a:r>
            <a:r>
              <a:rPr lang="en-US" altLang="en-US" dirty="0"/>
              <a:t>schemas.</a:t>
            </a:r>
          </a:p>
          <a:p>
            <a:r>
              <a:rPr lang="en-US" altLang="en-US" dirty="0"/>
              <a:t>Not all decompositions are good.  Suppose we decompose</a:t>
            </a:r>
          </a:p>
          <a:p>
            <a:pPr>
              <a:buFont typeface="Monotype Sorts" pitchFamily="-84" charset="2"/>
              <a:buNone/>
            </a:pPr>
            <a:br>
              <a:rPr lang="en-US" altLang="en-US" dirty="0"/>
            </a:br>
            <a:r>
              <a:rPr lang="en-US" altLang="en-US" dirty="0"/>
              <a:t>       </a:t>
            </a:r>
            <a:r>
              <a:rPr lang="en-US" altLang="en-US" i="1" dirty="0"/>
              <a:t>employee(ID, name, street, city, salary)</a:t>
            </a:r>
            <a:r>
              <a:rPr lang="en-US" altLang="en-US" dirty="0"/>
              <a:t>  </a:t>
            </a:r>
          </a:p>
          <a:p>
            <a:pPr>
              <a:buFont typeface="Monotype Sorts" pitchFamily="-84" charset="2"/>
              <a:buNone/>
            </a:pPr>
            <a:r>
              <a:rPr lang="en-US" altLang="en-US" dirty="0"/>
              <a:t>       into</a:t>
            </a:r>
          </a:p>
          <a:p>
            <a:pPr>
              <a:buFont typeface="Monotype Sorts" pitchFamily="-84" charset="2"/>
              <a:buNone/>
            </a:pPr>
            <a:r>
              <a:rPr lang="en-US" altLang="en-US" dirty="0"/>
              <a:t>	       </a:t>
            </a:r>
            <a:r>
              <a:rPr lang="en-US" altLang="en-US" i="1" dirty="0"/>
              <a:t>employee1</a:t>
            </a:r>
            <a:r>
              <a:rPr lang="en-US" altLang="en-US" dirty="0"/>
              <a:t> (</a:t>
            </a:r>
            <a:r>
              <a:rPr lang="en-US" altLang="en-US" i="1" dirty="0"/>
              <a:t>ID</a:t>
            </a:r>
            <a:r>
              <a:rPr lang="en-US" altLang="en-US" dirty="0"/>
              <a:t>, </a:t>
            </a:r>
            <a:r>
              <a:rPr lang="en-US" altLang="en-US" i="1" dirty="0"/>
              <a:t>name</a:t>
            </a:r>
            <a:r>
              <a:rPr lang="en-US" altLang="en-US" dirty="0"/>
              <a:t>)</a:t>
            </a:r>
          </a:p>
          <a:p>
            <a:pPr>
              <a:buFont typeface="Monotype Sorts" pitchFamily="-84" charset="2"/>
              <a:buNone/>
            </a:pPr>
            <a:r>
              <a:rPr lang="en-US" altLang="en-US" dirty="0"/>
              <a:t>	       </a:t>
            </a:r>
            <a:r>
              <a:rPr lang="en-US" altLang="en-US" i="1" dirty="0"/>
              <a:t>employee2</a:t>
            </a:r>
            <a:r>
              <a:rPr lang="en-US" altLang="en-US" dirty="0"/>
              <a:t> (</a:t>
            </a:r>
            <a:r>
              <a:rPr lang="en-US" altLang="en-US" i="1" dirty="0"/>
              <a:t>name</a:t>
            </a:r>
            <a:r>
              <a:rPr lang="en-US" altLang="en-US" dirty="0"/>
              <a:t>, </a:t>
            </a:r>
            <a:r>
              <a:rPr lang="en-US" altLang="en-US" i="1" dirty="0"/>
              <a:t>street, city, salary</a:t>
            </a:r>
            <a:r>
              <a:rPr lang="en-US" altLang="en-US" dirty="0"/>
              <a:t>)</a:t>
            </a:r>
          </a:p>
          <a:p>
            <a:pPr>
              <a:buFont typeface="Monotype Sorts" pitchFamily="-84" charset="2"/>
              <a:buNone/>
            </a:pPr>
            <a:endParaRPr lang="en-US" altLang="en-US" dirty="0"/>
          </a:p>
          <a:p>
            <a:pPr>
              <a:buFont typeface="Monotype Sorts" pitchFamily="-84" charset="2"/>
              <a:buNone/>
            </a:pPr>
            <a:r>
              <a:rPr lang="en-US" altLang="en-US" dirty="0"/>
              <a:t>      The problem arises when we have two employees with the same name</a:t>
            </a:r>
          </a:p>
          <a:p>
            <a:r>
              <a:rPr lang="en-US" altLang="en-US" dirty="0"/>
              <a:t>The next slide shows how we lose information -- we cannot reconstruct the original </a:t>
            </a:r>
            <a:r>
              <a:rPr lang="en-US" altLang="en-US" i="1" dirty="0"/>
              <a:t>employee</a:t>
            </a:r>
            <a:r>
              <a:rPr lang="en-US" altLang="en-US" dirty="0"/>
              <a:t> relation -- and so, this is a </a:t>
            </a:r>
            <a:r>
              <a:rPr lang="en-US" altLang="en-US" b="1" dirty="0">
                <a:solidFill>
                  <a:srgbClr val="002060"/>
                </a:solidFill>
              </a:rPr>
              <a:t>lossy decomposition</a:t>
            </a:r>
            <a:r>
              <a:rPr lang="en-US" altLang="en-US" dirty="0"/>
              <a:t>.</a:t>
            </a:r>
          </a:p>
          <a:p>
            <a:pPr lvl="1">
              <a:buFont typeface="Monotype Sorts" pitchFamily="-84" charset="2"/>
              <a:buNone/>
            </a:pPr>
            <a:endParaRPr lang="en-US" altLang="en-US" sz="1500" i="1" dirty="0"/>
          </a:p>
          <a:p>
            <a:pPr lvl="1">
              <a:buFont typeface="Monotype Sorts" pitchFamily="-84" charset="2"/>
              <a:buNone/>
            </a:pPr>
            <a:endParaRPr lang="en-US" altLang="en-US" dirty="0"/>
          </a:p>
        </p:txBody>
      </p:sp>
    </p:spTree>
    <p:extLst>
      <p:ext uri="{BB962C8B-B14F-4D97-AF65-F5344CB8AC3E}">
        <p14:creationId xmlns:p14="http://schemas.microsoft.com/office/powerpoint/2010/main" val="2173203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 Whirlwind Tour of Indexes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14)</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10245" name="TextBox 9"/>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No SQL, Module II, Module IV-1</a:t>
            </a:r>
          </a:p>
        </p:txBody>
      </p:sp>
    </p:spTree>
    <p:extLst>
      <p:ext uri="{BB962C8B-B14F-4D97-AF65-F5344CB8AC3E}">
        <p14:creationId xmlns:p14="http://schemas.microsoft.com/office/powerpoint/2010/main" val="3783580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A Lossy Decomposition</a:t>
            </a:r>
          </a:p>
        </p:txBody>
      </p:sp>
      <p:pic>
        <p:nvPicPr>
          <p:cNvPr id="11267" name="Picture 5"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888" y="820106"/>
            <a:ext cx="4287012" cy="392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56447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ea typeface="ＭＳ Ｐゴシック" pitchFamily="34" charset="-128"/>
              </a:rPr>
              <a:t>Lossless Decomposition</a:t>
            </a:r>
          </a:p>
        </p:txBody>
      </p:sp>
      <p:sp>
        <p:nvSpPr>
          <p:cNvPr id="12291" name="Rectangle 3"/>
          <p:cNvSpPr>
            <a:spLocks noGrp="1" noChangeArrowheads="1"/>
          </p:cNvSpPr>
          <p:nvPr>
            <p:ph type="body" idx="1"/>
          </p:nvPr>
        </p:nvSpPr>
        <p:spPr>
          <a:xfrm>
            <a:off x="1719263" y="820342"/>
            <a:ext cx="5641658" cy="3120723"/>
          </a:xfrm>
        </p:spPr>
        <p:txBody>
          <a:bodyPr/>
          <a:lstStyle/>
          <a:p>
            <a:r>
              <a:rPr lang="en-US" altLang="en-US" dirty="0"/>
              <a:t>Let </a:t>
            </a:r>
            <a:r>
              <a:rPr lang="en-US" altLang="en-US" i="1" dirty="0"/>
              <a:t>R</a:t>
            </a:r>
            <a:r>
              <a:rPr lang="en-US" altLang="en-US" dirty="0"/>
              <a:t> be a relation schema and let </a:t>
            </a:r>
            <a:r>
              <a:rPr lang="en-US" altLang="en-US" i="1" dirty="0"/>
              <a:t>R</a:t>
            </a:r>
            <a:r>
              <a:rPr lang="en-US" altLang="en-US" i="1" baseline="-25000" dirty="0"/>
              <a:t>1 </a:t>
            </a:r>
            <a:r>
              <a:rPr lang="en-US" altLang="en-US" dirty="0"/>
              <a:t>and </a:t>
            </a:r>
            <a:r>
              <a:rPr lang="en-US" altLang="en-US" i="1" dirty="0"/>
              <a:t>R</a:t>
            </a:r>
            <a:r>
              <a:rPr lang="en-US" altLang="en-US" i="1" baseline="-25000" dirty="0"/>
              <a:t>2 </a:t>
            </a:r>
            <a:r>
              <a:rPr lang="en-US" altLang="en-US" dirty="0"/>
              <a:t>form a decomposition of R . That is R = </a:t>
            </a:r>
            <a:r>
              <a:rPr lang="en-US" altLang="en-US" i="1" dirty="0"/>
              <a:t>R</a:t>
            </a:r>
            <a:r>
              <a:rPr lang="en-US" altLang="en-US" i="1" baseline="-25000" dirty="0"/>
              <a:t>1 </a:t>
            </a:r>
            <a:r>
              <a:rPr lang="en-US" altLang="en-US" dirty="0"/>
              <a:t> U </a:t>
            </a:r>
            <a:r>
              <a:rPr lang="en-US" altLang="en-US" i="1" dirty="0"/>
              <a:t>R</a:t>
            </a:r>
            <a:r>
              <a:rPr lang="en-US" altLang="en-US" i="1" baseline="-25000" dirty="0"/>
              <a:t>2</a:t>
            </a:r>
            <a:endParaRPr lang="en-US" altLang="en-US" dirty="0"/>
          </a:p>
          <a:p>
            <a:r>
              <a:rPr lang="en-US" altLang="en-US" dirty="0"/>
              <a:t>We say that the decomposition is a </a:t>
            </a:r>
            <a:r>
              <a:rPr lang="en-US" altLang="en-US" b="1" dirty="0">
                <a:solidFill>
                  <a:srgbClr val="002060"/>
                </a:solidFill>
              </a:rPr>
              <a:t>lossless decomposition  </a:t>
            </a:r>
            <a:r>
              <a:rPr lang="en-US" altLang="en-US" dirty="0"/>
              <a:t>if there is no loss of information by replacing  R with the two relation schemas</a:t>
            </a:r>
            <a:r>
              <a:rPr lang="en-US" altLang="en-US" i="1" dirty="0"/>
              <a:t> R</a:t>
            </a:r>
            <a:r>
              <a:rPr lang="en-US" altLang="en-US" i="1" baseline="-25000" dirty="0"/>
              <a:t>1 </a:t>
            </a:r>
            <a:r>
              <a:rPr lang="en-US" altLang="en-US" dirty="0"/>
              <a:t> U </a:t>
            </a:r>
            <a:r>
              <a:rPr lang="en-US" altLang="en-US" i="1" dirty="0"/>
              <a:t>R</a:t>
            </a:r>
            <a:r>
              <a:rPr lang="en-US" altLang="en-US" i="1" baseline="-25000" dirty="0"/>
              <a:t>2</a:t>
            </a:r>
            <a:r>
              <a:rPr lang="en-US" altLang="en-US" dirty="0"/>
              <a:t> </a:t>
            </a:r>
          </a:p>
          <a:p>
            <a:r>
              <a:rPr lang="en-US" altLang="en-US" dirty="0">
                <a:sym typeface="Symbol" panose="05050102010706020507" pitchFamily="18" charset="2"/>
              </a:rPr>
              <a:t>Formally,</a:t>
            </a:r>
          </a:p>
          <a:p>
            <a:pPr>
              <a:buFont typeface="Monotype Sorts" pitchFamily="-84" charset="2"/>
              <a:buNone/>
            </a:pPr>
            <a:r>
              <a:rPr lang="en-US" altLang="en-US" dirty="0">
                <a:latin typeface="Times New Roman" panose="02020603050405020304" pitchFamily="18" charset="0"/>
                <a:sym typeface="Symbol" panose="05050102010706020507" pitchFamily="18" charset="2"/>
              </a:rPr>
              <a:t>              </a:t>
            </a:r>
            <a:r>
              <a:rPr lang="en-US" altLang="en-US" baseline="-25000" dirty="0">
                <a:latin typeface="Times New Roman" panose="02020603050405020304" pitchFamily="18" charset="0"/>
                <a:sym typeface="Symbol" panose="05050102010706020507" pitchFamily="18" charset="2"/>
              </a:rPr>
              <a:t>R</a:t>
            </a:r>
            <a:r>
              <a:rPr lang="en-US" altLang="en-US" baseline="-50000" dirty="0">
                <a:latin typeface="Times New Roman" panose="02020603050405020304" pitchFamily="18" charset="0"/>
                <a:sym typeface="Symbol" panose="05050102010706020507" pitchFamily="18" charset="2"/>
              </a:rPr>
              <a:t>1</a:t>
            </a:r>
            <a:r>
              <a:rPr lang="en-US" altLang="en-US" dirty="0">
                <a:latin typeface="Times New Roman" panose="02020603050405020304" pitchFamily="18" charset="0"/>
                <a:sym typeface="Symbol" panose="05050102010706020507" pitchFamily="18" charset="2"/>
              </a:rPr>
              <a:t> (r)      </a:t>
            </a:r>
            <a:r>
              <a:rPr lang="en-US" altLang="en-US" baseline="-25000" dirty="0">
                <a:latin typeface="Times New Roman" panose="02020603050405020304" pitchFamily="18" charset="0"/>
                <a:sym typeface="Symbol" panose="05050102010706020507" pitchFamily="18" charset="2"/>
              </a:rPr>
              <a:t>R</a:t>
            </a:r>
            <a:r>
              <a:rPr lang="en-US" altLang="en-US" baseline="-50000" dirty="0">
                <a:latin typeface="Times New Roman" panose="02020603050405020304" pitchFamily="18" charset="0"/>
                <a:sym typeface="Symbol" panose="05050102010706020507" pitchFamily="18" charset="2"/>
              </a:rPr>
              <a:t>2</a:t>
            </a:r>
            <a:r>
              <a:rPr lang="en-US" altLang="en-US" dirty="0">
                <a:latin typeface="Times New Roman" panose="02020603050405020304" pitchFamily="18" charset="0"/>
                <a:sym typeface="Symbol" panose="05050102010706020507" pitchFamily="18" charset="2"/>
              </a:rPr>
              <a:t> (r) = </a:t>
            </a:r>
            <a:r>
              <a:rPr lang="en-US" altLang="en-US" i="1" dirty="0">
                <a:latin typeface="Times New Roman" panose="02020603050405020304" pitchFamily="18" charset="0"/>
                <a:sym typeface="Symbol" panose="05050102010706020507" pitchFamily="18" charset="2"/>
              </a:rPr>
              <a:t>r</a:t>
            </a:r>
          </a:p>
          <a:p>
            <a:r>
              <a:rPr lang="en-US" altLang="en-US" dirty="0">
                <a:sym typeface="Symbol" panose="05050102010706020507" pitchFamily="18" charset="2"/>
              </a:rPr>
              <a:t>And,  conversely a decomposition is lossy if</a:t>
            </a:r>
            <a:endParaRPr lang="en-US" altLang="en-US" i="1" dirty="0"/>
          </a:p>
          <a:p>
            <a:pPr lvl="1">
              <a:buFont typeface="Monotype Sorts" pitchFamily="-84" charset="2"/>
              <a:buNone/>
            </a:pPr>
            <a:r>
              <a:rPr lang="en-US" altLang="en-US" dirty="0">
                <a:latin typeface="Times New Roman" panose="02020603050405020304" pitchFamily="18" charset="0"/>
                <a:sym typeface="Symbol" panose="05050102010706020507" pitchFamily="18" charset="2"/>
              </a:rPr>
              <a:t>     r     </a:t>
            </a:r>
            <a:r>
              <a:rPr lang="en-US" altLang="en-US" baseline="-25000" dirty="0">
                <a:latin typeface="Times New Roman" panose="02020603050405020304" pitchFamily="18" charset="0"/>
                <a:sym typeface="Symbol" panose="05050102010706020507" pitchFamily="18" charset="2"/>
              </a:rPr>
              <a:t>R</a:t>
            </a:r>
            <a:r>
              <a:rPr lang="en-US" altLang="en-US" baseline="-50000" dirty="0">
                <a:latin typeface="Times New Roman" panose="02020603050405020304" pitchFamily="18" charset="0"/>
                <a:sym typeface="Symbol" panose="05050102010706020507" pitchFamily="18" charset="2"/>
              </a:rPr>
              <a:t>1</a:t>
            </a:r>
            <a:r>
              <a:rPr lang="en-US" altLang="en-US" dirty="0">
                <a:latin typeface="Times New Roman" panose="02020603050405020304" pitchFamily="18" charset="0"/>
                <a:sym typeface="Symbol" panose="05050102010706020507" pitchFamily="18" charset="2"/>
              </a:rPr>
              <a:t> (r)      </a:t>
            </a:r>
            <a:r>
              <a:rPr lang="en-US" altLang="en-US" baseline="-25000" dirty="0">
                <a:latin typeface="Times New Roman" panose="02020603050405020304" pitchFamily="18" charset="0"/>
                <a:sym typeface="Symbol" panose="05050102010706020507" pitchFamily="18" charset="2"/>
              </a:rPr>
              <a:t>R</a:t>
            </a:r>
            <a:r>
              <a:rPr lang="en-US" altLang="en-US" baseline="-50000" dirty="0">
                <a:latin typeface="Times New Roman" panose="02020603050405020304" pitchFamily="18" charset="0"/>
                <a:sym typeface="Symbol" panose="05050102010706020507" pitchFamily="18" charset="2"/>
              </a:rPr>
              <a:t>2</a:t>
            </a:r>
            <a:r>
              <a:rPr lang="en-US" altLang="en-US" dirty="0">
                <a:latin typeface="Times New Roman" panose="02020603050405020304" pitchFamily="18" charset="0"/>
                <a:sym typeface="Symbol" panose="05050102010706020507" pitchFamily="18" charset="2"/>
              </a:rPr>
              <a:t> (r) = </a:t>
            </a:r>
            <a:r>
              <a:rPr lang="en-US" altLang="en-US" i="1" dirty="0">
                <a:latin typeface="Times New Roman" panose="02020603050405020304" pitchFamily="18" charset="0"/>
                <a:sym typeface="Symbol" panose="05050102010706020507" pitchFamily="18" charset="2"/>
              </a:rPr>
              <a:t>r</a:t>
            </a:r>
            <a:r>
              <a:rPr lang="en-US" altLang="en-US" dirty="0">
                <a:latin typeface="Times New Roman" panose="02020603050405020304" pitchFamily="18" charset="0"/>
                <a:sym typeface="Symbol" panose="05050102010706020507" pitchFamily="18" charset="2"/>
              </a:rPr>
              <a:t> </a:t>
            </a:r>
            <a:endParaRPr lang="en-US" altLang="en-US" dirty="0"/>
          </a:p>
        </p:txBody>
      </p:sp>
      <p:sp>
        <p:nvSpPr>
          <p:cNvPr id="12292" name="Freeform 19"/>
          <p:cNvSpPr>
            <a:spLocks/>
          </p:cNvSpPr>
          <p:nvPr/>
        </p:nvSpPr>
        <p:spPr bwMode="auto">
          <a:xfrm>
            <a:off x="2860189" y="2279296"/>
            <a:ext cx="107156" cy="107156"/>
          </a:xfrm>
          <a:custGeom>
            <a:avLst/>
            <a:gdLst>
              <a:gd name="T0" fmla="*/ 0 w 182"/>
              <a:gd name="T1" fmla="*/ 0 h 182"/>
              <a:gd name="T2" fmla="*/ 0 w 182"/>
              <a:gd name="T3" fmla="*/ 2147483647 h 182"/>
              <a:gd name="T4" fmla="*/ 2147483647 w 182"/>
              <a:gd name="T5" fmla="*/ 0 h 182"/>
              <a:gd name="T6" fmla="*/ 2147483647 w 182"/>
              <a:gd name="T7" fmla="*/ 2147483647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685800" eaLnBrk="0" hangingPunct="0"/>
            <a:endParaRPr lang="en-US" sz="1200">
              <a:solidFill>
                <a:srgbClr val="000000"/>
              </a:solidFill>
              <a:latin typeface="Helvetica" panose="020B0604020202020204" pitchFamily="34" charset="0"/>
              <a:ea typeface="MS PGothic" panose="020B0600070205080204" pitchFamily="34" charset="-128"/>
            </a:endParaRPr>
          </a:p>
        </p:txBody>
      </p:sp>
      <p:sp>
        <p:nvSpPr>
          <p:cNvPr id="12293" name="Freeform 19"/>
          <p:cNvSpPr>
            <a:spLocks/>
          </p:cNvSpPr>
          <p:nvPr/>
        </p:nvSpPr>
        <p:spPr bwMode="auto">
          <a:xfrm>
            <a:off x="3215964" y="2802717"/>
            <a:ext cx="107156" cy="107156"/>
          </a:xfrm>
          <a:custGeom>
            <a:avLst/>
            <a:gdLst>
              <a:gd name="T0" fmla="*/ 0 w 182"/>
              <a:gd name="T1" fmla="*/ 0 h 182"/>
              <a:gd name="T2" fmla="*/ 0 w 182"/>
              <a:gd name="T3" fmla="*/ 2147483647 h 182"/>
              <a:gd name="T4" fmla="*/ 2147483647 w 182"/>
              <a:gd name="T5" fmla="*/ 0 h 182"/>
              <a:gd name="T6" fmla="*/ 2147483647 w 182"/>
              <a:gd name="T7" fmla="*/ 2147483647 h 182"/>
              <a:gd name="T8" fmla="*/ 0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0" y="0"/>
                </a:moveTo>
                <a:lnTo>
                  <a:pt x="0" y="182"/>
                </a:lnTo>
                <a:lnTo>
                  <a:pt x="182" y="0"/>
                </a:lnTo>
                <a:lnTo>
                  <a:pt x="182" y="182"/>
                </a:lnTo>
                <a:lnTo>
                  <a:pt x="0" y="0"/>
                </a:lnTo>
                <a:close/>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defTabSz="685800" eaLnBrk="0" hangingPunct="0"/>
            <a:endParaRPr lang="en-US"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17017801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2"/>
          <p:cNvSpPr>
            <a:spLocks noGrp="1" noChangeArrowheads="1"/>
          </p:cNvSpPr>
          <p:nvPr>
            <p:ph type="title"/>
          </p:nvPr>
        </p:nvSpPr>
        <p:spPr>
          <a:xfrm>
            <a:off x="1614488" y="189310"/>
            <a:ext cx="6400800" cy="342900"/>
          </a:xfrm>
        </p:spPr>
        <p:txBody>
          <a:bodyPr/>
          <a:lstStyle/>
          <a:p>
            <a:pPr>
              <a:defRPr/>
            </a:pPr>
            <a:r>
              <a:rPr lang="en-US" altLang="en-US" dirty="0">
                <a:effectLst>
                  <a:outerShdw blurRad="38100" dist="38100" dir="2700000" algn="tl">
                    <a:srgbClr val="C0C0C0"/>
                  </a:outerShdw>
                </a:effectLst>
                <a:ea typeface="ＭＳ Ｐゴシック" pitchFamily="34" charset="-128"/>
              </a:rPr>
              <a:t>Example of Lossless Decomposition </a:t>
            </a:r>
          </a:p>
        </p:txBody>
      </p:sp>
      <p:sp>
        <p:nvSpPr>
          <p:cNvPr id="13315" name="Rectangle 3"/>
          <p:cNvSpPr>
            <a:spLocks noGrp="1" noChangeArrowheads="1"/>
          </p:cNvSpPr>
          <p:nvPr>
            <p:ph type="body" idx="1"/>
          </p:nvPr>
        </p:nvSpPr>
        <p:spPr>
          <a:xfrm>
            <a:off x="1722269" y="821532"/>
            <a:ext cx="5656142" cy="623221"/>
          </a:xfrm>
        </p:spPr>
        <p:txBody>
          <a:bodyPr/>
          <a:lstStyle/>
          <a:p>
            <a:pPr>
              <a:tabLst>
                <a:tab pos="1752600" algn="l"/>
                <a:tab pos="2824163" algn="l"/>
              </a:tabLst>
            </a:pPr>
            <a:r>
              <a:rPr lang="en-US" altLang="en-US" dirty="0"/>
              <a:t>Decomposition of </a:t>
            </a:r>
            <a:r>
              <a:rPr lang="en-US" altLang="en-US" i="1" dirty="0"/>
              <a:t>R = (A, B, C)</a:t>
            </a:r>
            <a:br>
              <a:rPr lang="en-US" altLang="en-US" i="1" dirty="0"/>
            </a:br>
            <a:r>
              <a:rPr lang="en-US" altLang="en-US" i="1" dirty="0"/>
              <a:t>	R</a:t>
            </a:r>
            <a:r>
              <a:rPr lang="en-US" altLang="en-US" i="1" baseline="-25000" dirty="0"/>
              <a:t>1</a:t>
            </a:r>
            <a:r>
              <a:rPr lang="en-US" altLang="en-US" i="1" dirty="0"/>
              <a:t> = (A, B)	R</a:t>
            </a:r>
            <a:r>
              <a:rPr lang="en-US" altLang="en-US" baseline="-25000" dirty="0"/>
              <a:t>2</a:t>
            </a:r>
            <a:r>
              <a:rPr lang="en-US" altLang="en-US" i="1" dirty="0"/>
              <a:t> = (B, C)</a:t>
            </a:r>
            <a:endParaRPr lang="en-US" altLang="en-US" dirty="0"/>
          </a:p>
        </p:txBody>
      </p:sp>
      <p:pic>
        <p:nvPicPr>
          <p:cNvPr id="13316" name="Picture 30" descr="C:\Users\as668\Desktop\Judi\7_02 fig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1256" y="1511634"/>
            <a:ext cx="3075003" cy="204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0401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C849F1-3F7E-E348-A18B-8B439C029233}"/>
              </a:ext>
            </a:extLst>
          </p:cNvPr>
          <p:cNvSpPr>
            <a:spLocks noGrp="1"/>
          </p:cNvSpPr>
          <p:nvPr>
            <p:ph idx="1"/>
          </p:nvPr>
        </p:nvSpPr>
        <p:spPr>
          <a:xfrm>
            <a:off x="86284" y="2038351"/>
            <a:ext cx="8839200" cy="2438399"/>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839879B1-D192-AF4A-ACC4-13B1CDE30E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B63DF816-0C4F-EB40-902E-8E26F86C81AB}"/>
              </a:ext>
            </a:extLst>
          </p:cNvPr>
          <p:cNvPicPr>
            <a:picLocks noChangeAspect="1"/>
          </p:cNvPicPr>
          <p:nvPr/>
        </p:nvPicPr>
        <p:blipFill>
          <a:blip r:embed="rId2"/>
          <a:stretch>
            <a:fillRect/>
          </a:stretch>
        </p:blipFill>
        <p:spPr>
          <a:xfrm>
            <a:off x="3505200" y="475090"/>
            <a:ext cx="5591221" cy="2251867"/>
          </a:xfrm>
          <a:prstGeom prst="rect">
            <a:avLst/>
          </a:prstGeom>
        </p:spPr>
      </p:pic>
      <p:sp>
        <p:nvSpPr>
          <p:cNvPr id="5" name="TextBox 4">
            <a:extLst>
              <a:ext uri="{FF2B5EF4-FFF2-40B4-BE49-F238E27FC236}">
                <a16:creationId xmlns:a16="http://schemas.microsoft.com/office/drawing/2014/main" id="{F6F7205F-7C87-7446-8A12-8D75D5943E12}"/>
              </a:ext>
            </a:extLst>
          </p:cNvPr>
          <p:cNvSpPr txBox="1"/>
          <p:nvPr/>
        </p:nvSpPr>
        <p:spPr>
          <a:xfrm>
            <a:off x="6858000" y="666750"/>
            <a:ext cx="1764444"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Integrity</a:t>
            </a:r>
          </a:p>
        </p:txBody>
      </p:sp>
      <p:sp>
        <p:nvSpPr>
          <p:cNvPr id="6" name="TextBox 5">
            <a:extLst>
              <a:ext uri="{FF2B5EF4-FFF2-40B4-BE49-F238E27FC236}">
                <a16:creationId xmlns:a16="http://schemas.microsoft.com/office/drawing/2014/main" id="{16C7608E-62CF-F84E-AA10-151605DFF2C9}"/>
              </a:ext>
            </a:extLst>
          </p:cNvPr>
          <p:cNvSpPr txBox="1"/>
          <p:nvPr/>
        </p:nvSpPr>
        <p:spPr>
          <a:xfrm>
            <a:off x="3505200" y="1662721"/>
            <a:ext cx="1410762" cy="83099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Good</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for</a:t>
            </a:r>
            <a:b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charset="0"/>
                <a:ea typeface="ＭＳ Ｐゴシック" charset="-128"/>
                <a:cs typeface="+mn-cs"/>
              </a:rPr>
              <a:t>Query</a:t>
            </a:r>
          </a:p>
        </p:txBody>
      </p:sp>
      <p:pic>
        <p:nvPicPr>
          <p:cNvPr id="7" name="Picture 6">
            <a:extLst>
              <a:ext uri="{FF2B5EF4-FFF2-40B4-BE49-F238E27FC236}">
                <a16:creationId xmlns:a16="http://schemas.microsoft.com/office/drawing/2014/main" id="{D53FA812-F49A-7949-8BA1-3EB80024BFFC}"/>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1529250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a:xfrm>
            <a:off x="1721644" y="139304"/>
            <a:ext cx="6279356" cy="448865"/>
          </a:xfrm>
        </p:spPr>
        <p:txBody>
          <a:bodyPr/>
          <a:lstStyle/>
          <a:p>
            <a:pPr>
              <a:defRPr/>
            </a:pPr>
            <a:r>
              <a:rPr lang="en-US" altLang="en-US" dirty="0">
                <a:effectLst>
                  <a:outerShdw blurRad="38100" dist="38100" dir="2700000" algn="tl">
                    <a:srgbClr val="C0C0C0"/>
                  </a:outerShdw>
                </a:effectLst>
                <a:ea typeface="ＭＳ Ｐゴシック" pitchFamily="34" charset="-128"/>
              </a:rPr>
              <a:t>Normalization Theory</a:t>
            </a:r>
          </a:p>
        </p:txBody>
      </p:sp>
      <p:sp>
        <p:nvSpPr>
          <p:cNvPr id="14339" name="Rectangle 3"/>
          <p:cNvSpPr>
            <a:spLocks noGrp="1" noChangeArrowheads="1"/>
          </p:cNvSpPr>
          <p:nvPr>
            <p:ph type="body" idx="1"/>
          </p:nvPr>
        </p:nvSpPr>
        <p:spPr>
          <a:xfrm>
            <a:off x="1721644" y="829486"/>
            <a:ext cx="5653481" cy="2343482"/>
          </a:xfrm>
        </p:spPr>
        <p:txBody>
          <a:bodyPr/>
          <a:lstStyle/>
          <a:p>
            <a:r>
              <a:rPr lang="en-US" altLang="en-US" dirty="0"/>
              <a:t>Decide whether a particular relation </a:t>
            </a:r>
            <a:r>
              <a:rPr lang="en-US" altLang="en-US" i="1" dirty="0"/>
              <a:t>R</a:t>
            </a:r>
            <a:r>
              <a:rPr lang="en-US" altLang="en-US" dirty="0"/>
              <a:t> is in </a:t>
            </a:r>
            <a:r>
              <a:rPr lang="ja-JP" altLang="en-US" dirty="0">
                <a:latin typeface="Arial" panose="020B0604020202020204" pitchFamily="34" charset="0"/>
              </a:rPr>
              <a:t>“</a:t>
            </a:r>
            <a:r>
              <a:rPr lang="en-US" altLang="ja-JP" dirty="0"/>
              <a:t>good</a:t>
            </a:r>
            <a:r>
              <a:rPr lang="ja-JP" altLang="en-US" dirty="0">
                <a:latin typeface="Arial" panose="020B0604020202020204" pitchFamily="34" charset="0"/>
              </a:rPr>
              <a:t>”</a:t>
            </a:r>
            <a:r>
              <a:rPr lang="en-US" altLang="ja-JP" dirty="0"/>
              <a:t> form.</a:t>
            </a:r>
          </a:p>
          <a:p>
            <a:r>
              <a:rPr lang="en-US" altLang="en-US" dirty="0"/>
              <a:t>In the case that a relation </a:t>
            </a:r>
            <a:r>
              <a:rPr lang="en-US" altLang="en-US" i="1" dirty="0"/>
              <a:t>R</a:t>
            </a:r>
            <a:r>
              <a:rPr lang="en-US" altLang="en-US" dirty="0"/>
              <a:t> is not in </a:t>
            </a:r>
            <a:r>
              <a:rPr lang="ja-JP" altLang="en-US" dirty="0">
                <a:latin typeface="Arial" panose="020B0604020202020204" pitchFamily="34" charset="0"/>
              </a:rPr>
              <a:t>“</a:t>
            </a:r>
            <a:r>
              <a:rPr lang="en-US" altLang="ja-JP" dirty="0"/>
              <a:t>good</a:t>
            </a:r>
            <a:r>
              <a:rPr lang="ja-JP" altLang="en-US" dirty="0">
                <a:latin typeface="Arial" panose="020B0604020202020204" pitchFamily="34" charset="0"/>
              </a:rPr>
              <a:t>”</a:t>
            </a:r>
            <a:r>
              <a:rPr lang="en-US" altLang="ja-JP" dirty="0"/>
              <a:t> form, decompose it into  set of relations {</a:t>
            </a:r>
            <a:r>
              <a:rPr lang="en-US" altLang="ja-JP" i="1" dirty="0"/>
              <a:t>R</a:t>
            </a:r>
            <a:r>
              <a:rPr lang="en-US" altLang="ja-JP" baseline="-25000" dirty="0"/>
              <a:t>1</a:t>
            </a:r>
            <a:r>
              <a:rPr lang="en-US" altLang="ja-JP" i="1" dirty="0"/>
              <a:t>, R</a:t>
            </a:r>
            <a:r>
              <a:rPr lang="en-US" altLang="ja-JP" baseline="-25000" dirty="0"/>
              <a:t>2</a:t>
            </a:r>
            <a:r>
              <a:rPr lang="en-US" altLang="ja-JP" i="1" dirty="0"/>
              <a:t>, ..., R</a:t>
            </a:r>
            <a:r>
              <a:rPr lang="en-US" altLang="ja-JP" i="1" baseline="-25000" dirty="0"/>
              <a:t>n</a:t>
            </a:r>
            <a:r>
              <a:rPr lang="en-US" altLang="ja-JP" dirty="0"/>
              <a:t>} such that </a:t>
            </a:r>
          </a:p>
          <a:p>
            <a:pPr lvl="1"/>
            <a:r>
              <a:rPr lang="en-US" altLang="en-US" dirty="0"/>
              <a:t>Each relation is in good form </a:t>
            </a:r>
          </a:p>
          <a:p>
            <a:pPr lvl="1"/>
            <a:r>
              <a:rPr lang="en-US" altLang="en-US" dirty="0"/>
              <a:t>The decomposition is a lossless decomposition</a:t>
            </a:r>
          </a:p>
          <a:p>
            <a:r>
              <a:rPr lang="en-US" altLang="en-US" dirty="0"/>
              <a:t>Our theory is based on:</a:t>
            </a:r>
          </a:p>
          <a:p>
            <a:pPr lvl="1"/>
            <a:r>
              <a:rPr lang="en-US" altLang="en-US" dirty="0"/>
              <a:t>Functional dependencies</a:t>
            </a:r>
          </a:p>
          <a:p>
            <a:pPr lvl="1"/>
            <a:r>
              <a:rPr lang="en-US" altLang="en-US" dirty="0"/>
              <a:t>Multivalued dependencies</a:t>
            </a:r>
          </a:p>
        </p:txBody>
      </p:sp>
      <p:sp>
        <p:nvSpPr>
          <p:cNvPr id="2" name="TextBox 1">
            <a:extLst>
              <a:ext uri="{FF2B5EF4-FFF2-40B4-BE49-F238E27FC236}">
                <a16:creationId xmlns:a16="http://schemas.microsoft.com/office/drawing/2014/main" id="{6482D7C0-6978-4505-9D9E-6416199E9C5E}"/>
              </a:ext>
            </a:extLst>
          </p:cNvPr>
          <p:cNvSpPr txBox="1"/>
          <p:nvPr/>
        </p:nvSpPr>
        <p:spPr>
          <a:xfrm>
            <a:off x="1721644" y="3486150"/>
            <a:ext cx="3905556" cy="369332"/>
          </a:xfrm>
          <a:prstGeom prst="rect">
            <a:avLst/>
          </a:prstGeom>
          <a:noFill/>
        </p:spPr>
        <p:txBody>
          <a:bodyPr wrap="none" rtlCol="0">
            <a:spAutoFit/>
          </a:bodyPr>
          <a:lstStyle/>
          <a:p>
            <a:r>
              <a:rPr lang="en-US" dirty="0"/>
              <a:t>We will cover details in a future lecture.</a:t>
            </a:r>
          </a:p>
        </p:txBody>
      </p:sp>
    </p:spTree>
    <p:extLst>
      <p:ext uri="{BB962C8B-B14F-4D97-AF65-F5344CB8AC3E}">
        <p14:creationId xmlns:p14="http://schemas.microsoft.com/office/powerpoint/2010/main" val="5254949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Data Models and REST</a:t>
            </a:r>
          </a:p>
        </p:txBody>
      </p:sp>
      <p:sp>
        <p:nvSpPr>
          <p:cNvPr id="8" name="TextBox 9">
            <a:extLst>
              <a:ext uri="{FF2B5EF4-FFF2-40B4-BE49-F238E27FC236}">
                <a16:creationId xmlns:a16="http://schemas.microsoft.com/office/drawing/2014/main" id="{59EDCCFD-421F-4DD6-88F3-845FE1456FF5}"/>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75</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No SQL, Module II, Module IV-1</a:t>
            </a:r>
          </a:p>
        </p:txBody>
      </p:sp>
    </p:spTree>
    <p:extLst>
      <p:ext uri="{BB962C8B-B14F-4D97-AF65-F5344CB8AC3E}">
        <p14:creationId xmlns:p14="http://schemas.microsoft.com/office/powerpoint/2010/main" val="13168260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3776E1-ECAC-B940-99D7-ED0AC90B5AA8}"/>
              </a:ext>
            </a:extLst>
          </p:cNvPr>
          <p:cNvSpPr>
            <a:spLocks noGrp="1"/>
          </p:cNvSpPr>
          <p:nvPr>
            <p:ph idx="1"/>
          </p:nvPr>
        </p:nvSpPr>
        <p:spPr/>
        <p:txBody>
          <a:bodyPr/>
          <a:lstStyle/>
          <a:p>
            <a:r>
              <a:rPr lang="en-US" dirty="0"/>
              <a:t>Some URLs: This gets you to the database service (program)</a:t>
            </a:r>
          </a:p>
          <a:p>
            <a:pPr lvl="1"/>
            <a:r>
              <a:rPr lang="en-US" dirty="0">
                <a:hlinkClick r:id="rId2"/>
              </a:rPr>
              <a:t>http://127.0.0.1:5001/api</a:t>
            </a:r>
            <a:endParaRPr lang="en-US" dirty="0"/>
          </a:p>
          <a:p>
            <a:pPr lvl="1"/>
            <a:r>
              <a:rPr lang="en-US" dirty="0" err="1"/>
              <a:t>mysql+pymysql</a:t>
            </a:r>
            <a:r>
              <a:rPr lang="en-US" dirty="0"/>
              <a:t>://</a:t>
            </a:r>
            <a:r>
              <a:rPr lang="en-US" dirty="0" err="1"/>
              <a:t>dbuser:dbuserdbuser@localhost</a:t>
            </a:r>
            <a:endParaRPr lang="en-US" dirty="0"/>
          </a:p>
          <a:p>
            <a:pPr lvl="1"/>
            <a:r>
              <a:rPr lang="en-US" dirty="0" err="1"/>
              <a:t>mongodb</a:t>
            </a:r>
            <a:r>
              <a:rPr lang="en-US" dirty="0"/>
              <a:t>://mongodb0.example.com:27017</a:t>
            </a:r>
          </a:p>
          <a:p>
            <a:pPr lvl="1"/>
            <a:r>
              <a:rPr lang="en-US" dirty="0"/>
              <a:t>neo4j://graph.example.com:7687</a:t>
            </a:r>
          </a:p>
          <a:p>
            <a:r>
              <a:rPr lang="en-US" dirty="0"/>
              <a:t>You still have to get into a database within the service:</a:t>
            </a:r>
          </a:p>
          <a:p>
            <a:pPr lvl="1"/>
            <a:r>
              <a:rPr lang="en-US" dirty="0"/>
              <a:t>SQL: use </a:t>
            </a:r>
            <a:r>
              <a:rPr lang="en-US" dirty="0" err="1"/>
              <a:t>lahmansbaseballdb</a:t>
            </a:r>
            <a:endParaRPr lang="en-US" dirty="0"/>
          </a:p>
          <a:p>
            <a:pPr lvl="1"/>
            <a:r>
              <a:rPr lang="en-US" dirty="0"/>
              <a:t>MongoDB: </a:t>
            </a:r>
            <a:r>
              <a:rPr lang="en-US" dirty="0" err="1"/>
              <a:t>db.lahmansbaseballdb</a:t>
            </a:r>
            <a:endParaRPr lang="en-US" dirty="0"/>
          </a:p>
          <a:p>
            <a:pPr lvl="1"/>
            <a:r>
              <a:rPr lang="en-US" dirty="0">
                <a:hlinkClick r:id="rId3"/>
              </a:rPr>
              <a:t>HTTP://127.0.0.1:5001/api/lahmansbaseballdb</a:t>
            </a:r>
            <a:endParaRPr lang="en-US" dirty="0"/>
          </a:p>
          <a:p>
            <a:pPr lvl="1"/>
            <a:r>
              <a:rPr lang="en-US" dirty="0"/>
              <a:t>... ...</a:t>
            </a:r>
          </a:p>
          <a:p>
            <a:r>
              <a:rPr lang="en-US" dirty="0"/>
              <a:t>And then into things inside of things inside of things ... In the database.</a:t>
            </a:r>
          </a:p>
        </p:txBody>
      </p:sp>
      <p:sp>
        <p:nvSpPr>
          <p:cNvPr id="3" name="Title 2">
            <a:extLst>
              <a:ext uri="{FF2B5EF4-FFF2-40B4-BE49-F238E27FC236}">
                <a16:creationId xmlns:a16="http://schemas.microsoft.com/office/drawing/2014/main" id="{757FCCE1-88DB-954B-962A-0F09C1323C89}"/>
              </a:ext>
            </a:extLst>
          </p:cNvPr>
          <p:cNvSpPr>
            <a:spLocks noGrp="1"/>
          </p:cNvSpPr>
          <p:nvPr>
            <p:ph type="title"/>
          </p:nvPr>
        </p:nvSpPr>
        <p:spPr/>
        <p:txBody>
          <a:bodyPr/>
          <a:lstStyle/>
          <a:p>
            <a:r>
              <a:rPr lang="en-US" dirty="0"/>
              <a:t>URL Mappings</a:t>
            </a:r>
          </a:p>
        </p:txBody>
      </p:sp>
    </p:spTree>
    <p:extLst>
      <p:ext uri="{BB962C8B-B14F-4D97-AF65-F5344CB8AC3E}">
        <p14:creationId xmlns:p14="http://schemas.microsoft.com/office/powerpoint/2010/main" val="1511021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23412" y="2134978"/>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Tree>
    <p:extLst>
      <p:ext uri="{BB962C8B-B14F-4D97-AF65-F5344CB8AC3E}">
        <p14:creationId xmlns:p14="http://schemas.microsoft.com/office/powerpoint/2010/main" val="11874272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84A7CC-1E1B-44C0-B224-5049131919A5}"/>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379409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1C5057-18A3-0046-8447-00AE30673AC9}"/>
              </a:ext>
            </a:extLst>
          </p:cNvPr>
          <p:cNvSpPr>
            <a:spLocks noGrp="1"/>
          </p:cNvSpPr>
          <p:nvPr>
            <p:ph idx="1"/>
          </p:nvPr>
        </p:nvSpPr>
        <p:spPr/>
        <p:txBody>
          <a:bodyPr/>
          <a:lstStyle/>
          <a:p>
            <a:r>
              <a:rPr lang="en-US" dirty="0"/>
              <a:t>/people? </a:t>
            </a:r>
          </a:p>
          <a:p>
            <a:pPr lvl="1"/>
            <a:r>
              <a:rPr lang="en-US" dirty="0"/>
              <a:t>POST (INSERT)</a:t>
            </a:r>
          </a:p>
          <a:p>
            <a:pPr lvl="1"/>
            <a:r>
              <a:rPr lang="en-US" dirty="0"/>
              <a:t>GET (SELECT ... WHERE ...)</a:t>
            </a:r>
          </a:p>
          <a:p>
            <a:r>
              <a:rPr lang="en-US" dirty="0"/>
              <a:t>/people/21</a:t>
            </a:r>
          </a:p>
          <a:p>
            <a:pPr lvl="1"/>
            <a:r>
              <a:rPr lang="en-US" dirty="0"/>
              <a:t>WHERE </a:t>
            </a:r>
            <a:r>
              <a:rPr lang="en-US" dirty="0" err="1"/>
              <a:t>peopleID</a:t>
            </a:r>
            <a:r>
              <a:rPr lang="en-US" dirty="0"/>
              <a:t>=21</a:t>
            </a:r>
          </a:p>
          <a:p>
            <a:pPr lvl="1"/>
            <a:r>
              <a:rPr lang="en-US" dirty="0"/>
              <a:t>DELETE </a:t>
            </a:r>
            <a:r>
              <a:rPr lang="en-US" dirty="0">
                <a:sym typeface="Wingdings" pitchFamily="2" charset="2"/>
              </a:rPr>
              <a:t> DELETE WHERE </a:t>
            </a:r>
          </a:p>
          <a:p>
            <a:pPr lvl="1"/>
            <a:r>
              <a:rPr lang="en-US" dirty="0">
                <a:sym typeface="Wingdings" pitchFamily="2" charset="2"/>
              </a:rPr>
              <a:t>PUT  UPDATE SET ..... WHERE</a:t>
            </a:r>
          </a:p>
          <a:p>
            <a:pPr lvl="1"/>
            <a:r>
              <a:rPr lang="en-US" dirty="0">
                <a:sym typeface="Wingdings" pitchFamily="2" charset="2"/>
              </a:rPr>
              <a:t>GET SELECT ... WHERE</a:t>
            </a:r>
            <a:endParaRPr lang="en-US" dirty="0"/>
          </a:p>
        </p:txBody>
      </p:sp>
      <p:sp>
        <p:nvSpPr>
          <p:cNvPr id="5" name="Title 4">
            <a:extLst>
              <a:ext uri="{FF2B5EF4-FFF2-40B4-BE49-F238E27FC236}">
                <a16:creationId xmlns:a16="http://schemas.microsoft.com/office/drawing/2014/main" id="{59089887-39C4-C641-8DF7-05CA2A501D48}"/>
              </a:ext>
            </a:extLst>
          </p:cNvPr>
          <p:cNvSpPr>
            <a:spLocks noGrp="1"/>
          </p:cNvSpPr>
          <p:nvPr>
            <p:ph type="title"/>
          </p:nvPr>
        </p:nvSpPr>
        <p:spPr/>
        <p:txBody>
          <a:bodyPr/>
          <a:lstStyle/>
          <a:p>
            <a:r>
              <a:rPr lang="en-US" dirty="0"/>
              <a:t>PUT, DELETE, UPDATE</a:t>
            </a:r>
          </a:p>
        </p:txBody>
      </p:sp>
    </p:spTree>
    <p:extLst>
      <p:ext uri="{BB962C8B-B14F-4D97-AF65-F5344CB8AC3E}">
        <p14:creationId xmlns:p14="http://schemas.microsoft.com/office/powerpoint/2010/main" val="23422901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pic>
        <p:nvPicPr>
          <p:cNvPr id="5" name="Picture 4">
            <a:extLst>
              <a:ext uri="{FF2B5EF4-FFF2-40B4-BE49-F238E27FC236}">
                <a16:creationId xmlns:a16="http://schemas.microsoft.com/office/drawing/2014/main" id="{F5D57D1D-050B-4449-BB20-46F62FAB9D7F}"/>
              </a:ext>
            </a:extLst>
          </p:cNvPr>
          <p:cNvPicPr>
            <a:picLocks noChangeAspect="1"/>
          </p:cNvPicPr>
          <p:nvPr/>
        </p:nvPicPr>
        <p:blipFill>
          <a:blip r:embed="rId2"/>
          <a:stretch>
            <a:fillRect/>
          </a:stretch>
        </p:blipFill>
        <p:spPr>
          <a:xfrm>
            <a:off x="838200" y="444319"/>
            <a:ext cx="6400800" cy="2649511"/>
          </a:xfrm>
          <a:prstGeom prst="rect">
            <a:avLst/>
          </a:prstGeom>
        </p:spPr>
      </p:pic>
      <p:pic>
        <p:nvPicPr>
          <p:cNvPr id="6" name="Picture 5">
            <a:extLst>
              <a:ext uri="{FF2B5EF4-FFF2-40B4-BE49-F238E27FC236}">
                <a16:creationId xmlns:a16="http://schemas.microsoft.com/office/drawing/2014/main" id="{8FC2103E-E7CF-7142-9D0B-05FD84860353}"/>
              </a:ext>
            </a:extLst>
          </p:cNvPr>
          <p:cNvPicPr>
            <a:picLocks noChangeAspect="1"/>
          </p:cNvPicPr>
          <p:nvPr/>
        </p:nvPicPr>
        <p:blipFill>
          <a:blip r:embed="rId3"/>
          <a:stretch>
            <a:fillRect/>
          </a:stretch>
        </p:blipFill>
        <p:spPr>
          <a:xfrm>
            <a:off x="380999" y="3333750"/>
            <a:ext cx="8458200" cy="982168"/>
          </a:xfrm>
          <a:prstGeom prst="rect">
            <a:avLst/>
          </a:prstGeom>
        </p:spPr>
      </p:pic>
    </p:spTree>
    <p:extLst>
      <p:ext uri="{BB962C8B-B14F-4D97-AF65-F5344CB8AC3E}">
        <p14:creationId xmlns:p14="http://schemas.microsoft.com/office/powerpoint/2010/main" val="11750540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59170-757E-C440-9642-16AC6FE8A9B8}"/>
              </a:ext>
            </a:extLst>
          </p:cNvPr>
          <p:cNvSpPr>
            <a:spLocks noGrp="1"/>
          </p:cNvSpPr>
          <p:nvPr>
            <p:ph type="title"/>
          </p:nvPr>
        </p:nvSpPr>
        <p:spPr/>
        <p:txBody>
          <a:bodyPr/>
          <a:lstStyle/>
          <a:p>
            <a:r>
              <a:rPr lang="en-US" dirty="0"/>
              <a:t>SOLID (SW) Design Principle</a:t>
            </a:r>
          </a:p>
        </p:txBody>
      </p:sp>
      <p:pic>
        <p:nvPicPr>
          <p:cNvPr id="4" name="Picture 3">
            <a:extLst>
              <a:ext uri="{FF2B5EF4-FFF2-40B4-BE49-F238E27FC236}">
                <a16:creationId xmlns:a16="http://schemas.microsoft.com/office/drawing/2014/main" id="{A49D394F-0057-4140-B8FB-7F165F26BDDB}"/>
              </a:ext>
            </a:extLst>
          </p:cNvPr>
          <p:cNvPicPr>
            <a:picLocks noChangeAspect="1"/>
          </p:cNvPicPr>
          <p:nvPr/>
        </p:nvPicPr>
        <p:blipFill>
          <a:blip r:embed="rId2"/>
          <a:stretch>
            <a:fillRect/>
          </a:stretch>
        </p:blipFill>
        <p:spPr>
          <a:xfrm>
            <a:off x="76200" y="666750"/>
            <a:ext cx="5331029" cy="3659584"/>
          </a:xfrm>
          <a:prstGeom prst="rect">
            <a:avLst/>
          </a:prstGeom>
        </p:spPr>
      </p:pic>
      <p:sp>
        <p:nvSpPr>
          <p:cNvPr id="5" name="TextBox 4">
            <a:extLst>
              <a:ext uri="{FF2B5EF4-FFF2-40B4-BE49-F238E27FC236}">
                <a16:creationId xmlns:a16="http://schemas.microsoft.com/office/drawing/2014/main" id="{BD0E30BC-983D-914D-BD26-0CB386D0410D}"/>
              </a:ext>
            </a:extLst>
          </p:cNvPr>
          <p:cNvSpPr txBox="1"/>
          <p:nvPr/>
        </p:nvSpPr>
        <p:spPr>
          <a:xfrm>
            <a:off x="6324600" y="482084"/>
            <a:ext cx="2091406" cy="369332"/>
          </a:xfrm>
          <a:prstGeom prst="rect">
            <a:avLst/>
          </a:prstGeom>
          <a:noFill/>
        </p:spPr>
        <p:txBody>
          <a:bodyPr wrap="none" rtlCol="0">
            <a:spAutoFit/>
          </a:bodyPr>
          <a:lstStyle/>
          <a:p>
            <a:r>
              <a:rPr lang="en-US" dirty="0"/>
              <a:t>Single Responsibility</a:t>
            </a:r>
          </a:p>
        </p:txBody>
      </p:sp>
      <p:sp>
        <p:nvSpPr>
          <p:cNvPr id="6" name="Rounded Rectangle 5">
            <a:extLst>
              <a:ext uri="{FF2B5EF4-FFF2-40B4-BE49-F238E27FC236}">
                <a16:creationId xmlns:a16="http://schemas.microsoft.com/office/drawing/2014/main" id="{D644D206-C821-5849-B7FE-736766B090EA}"/>
              </a:ext>
            </a:extLst>
          </p:cNvPr>
          <p:cNvSpPr/>
          <p:nvPr/>
        </p:nvSpPr>
        <p:spPr>
          <a:xfrm>
            <a:off x="6185392" y="927616"/>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app.py</a:t>
            </a:r>
            <a:br>
              <a:rPr lang="en-US" sz="1100" dirty="0"/>
            </a:br>
            <a:r>
              <a:rPr lang="en-US" sz="1100" dirty="0"/>
              <a:t>Convert REST/HTTP into</a:t>
            </a:r>
            <a:br>
              <a:rPr lang="en-US" sz="1100" dirty="0"/>
            </a:br>
            <a:r>
              <a:rPr lang="en-US" sz="1100" dirty="0"/>
              <a:t>Python API calls</a:t>
            </a:r>
          </a:p>
        </p:txBody>
      </p:sp>
      <p:sp>
        <p:nvSpPr>
          <p:cNvPr id="7" name="Rounded Rectangle 6">
            <a:extLst>
              <a:ext uri="{FF2B5EF4-FFF2-40B4-BE49-F238E27FC236}">
                <a16:creationId xmlns:a16="http://schemas.microsoft.com/office/drawing/2014/main" id="{4F4C9C7D-B80E-9848-AD18-B32F698CA857}"/>
              </a:ext>
            </a:extLst>
          </p:cNvPr>
          <p:cNvSpPr/>
          <p:nvPr/>
        </p:nvSpPr>
        <p:spPr>
          <a:xfrm>
            <a:off x="6185392" y="1882061"/>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PeopleService.py</a:t>
            </a:r>
            <a:br>
              <a:rPr lang="en-US" sz="1100" dirty="0"/>
            </a:br>
            <a:r>
              <a:rPr lang="en-US" sz="1100" dirty="0"/>
              <a:t>Database independent application logic for </a:t>
            </a:r>
            <a:r>
              <a:rPr lang="en-US" sz="1100" dirty="0" err="1"/>
              <a:t>correctmanipulation</a:t>
            </a:r>
            <a:r>
              <a:rPr lang="en-US" sz="1100" dirty="0"/>
              <a:t> of people entities.</a:t>
            </a:r>
          </a:p>
        </p:txBody>
      </p:sp>
      <p:sp>
        <p:nvSpPr>
          <p:cNvPr id="8" name="Rounded Rectangle 7">
            <a:extLst>
              <a:ext uri="{FF2B5EF4-FFF2-40B4-BE49-F238E27FC236}">
                <a16:creationId xmlns:a16="http://schemas.microsoft.com/office/drawing/2014/main" id="{94562A05-F40E-4B44-9E81-519E4AE587F7}"/>
              </a:ext>
            </a:extLst>
          </p:cNvPr>
          <p:cNvSpPr/>
          <p:nvPr/>
        </p:nvSpPr>
        <p:spPr>
          <a:xfrm>
            <a:off x="6185392" y="2836506"/>
            <a:ext cx="2743200" cy="6096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PeopleDataService.py</a:t>
            </a:r>
            <a:br>
              <a:rPr lang="en-US" sz="1100" dirty="0"/>
            </a:br>
            <a:r>
              <a:rPr lang="en-US" sz="1100" dirty="0"/>
              <a:t>Code for interacting with the database.</a:t>
            </a:r>
          </a:p>
        </p:txBody>
      </p:sp>
      <p:sp>
        <p:nvSpPr>
          <p:cNvPr id="9" name="Can 8">
            <a:extLst>
              <a:ext uri="{FF2B5EF4-FFF2-40B4-BE49-F238E27FC236}">
                <a16:creationId xmlns:a16="http://schemas.microsoft.com/office/drawing/2014/main" id="{26604847-6528-5F4B-9AC0-09BE4AC19B86}"/>
              </a:ext>
            </a:extLst>
          </p:cNvPr>
          <p:cNvSpPr/>
          <p:nvPr/>
        </p:nvSpPr>
        <p:spPr>
          <a:xfrm>
            <a:off x="6816089" y="3790950"/>
            <a:ext cx="1481806" cy="762000"/>
          </a:xfrm>
          <a:prstGeom prst="can">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Database</a:t>
            </a:r>
          </a:p>
        </p:txBody>
      </p:sp>
      <p:cxnSp>
        <p:nvCxnSpPr>
          <p:cNvPr id="11" name="Straight Arrow Connector 10">
            <a:extLst>
              <a:ext uri="{FF2B5EF4-FFF2-40B4-BE49-F238E27FC236}">
                <a16:creationId xmlns:a16="http://schemas.microsoft.com/office/drawing/2014/main" id="{D74F0D0F-6309-4C4C-B2C2-A186806531CE}"/>
              </a:ext>
            </a:extLst>
          </p:cNvPr>
          <p:cNvCxnSpPr>
            <a:stCxn id="6" idx="2"/>
            <a:endCxn id="7" idx="0"/>
          </p:cNvCxnSpPr>
          <p:nvPr/>
        </p:nvCxnSpPr>
        <p:spPr>
          <a:xfrm>
            <a:off x="7556992" y="1537216"/>
            <a:ext cx="0" cy="34484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B7F3DAE-70F2-DD46-B388-14F3D817757A}"/>
              </a:ext>
            </a:extLst>
          </p:cNvPr>
          <p:cNvCxnSpPr>
            <a:stCxn id="7" idx="2"/>
            <a:endCxn id="8" idx="0"/>
          </p:cNvCxnSpPr>
          <p:nvPr/>
        </p:nvCxnSpPr>
        <p:spPr>
          <a:xfrm>
            <a:off x="7556992" y="2491661"/>
            <a:ext cx="0" cy="34484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56392F9-218F-A844-924B-AF911CD79B3B}"/>
              </a:ext>
            </a:extLst>
          </p:cNvPr>
          <p:cNvCxnSpPr>
            <a:stCxn id="8" idx="2"/>
            <a:endCxn id="9" idx="1"/>
          </p:cNvCxnSpPr>
          <p:nvPr/>
        </p:nvCxnSpPr>
        <p:spPr>
          <a:xfrm>
            <a:off x="7556992" y="3446106"/>
            <a:ext cx="0" cy="344844"/>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31678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HW3 (Project)</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To Be Refined and Simplified!</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9">
            <a:extLst>
              <a:ext uri="{FF2B5EF4-FFF2-40B4-BE49-F238E27FC236}">
                <a16:creationId xmlns:a16="http://schemas.microsoft.com/office/drawing/2014/main" id="{52311C9C-9105-48B1-9EDB-19AAB97C98D7}"/>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84</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No SQL, Module II, Module IV-1</a:t>
            </a:r>
          </a:p>
        </p:txBody>
      </p:sp>
    </p:spTree>
    <p:extLst>
      <p:ext uri="{BB962C8B-B14F-4D97-AF65-F5344CB8AC3E}">
        <p14:creationId xmlns:p14="http://schemas.microsoft.com/office/powerpoint/2010/main" val="34842321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85E22-675F-524F-9123-2C69D04660DB}"/>
              </a:ext>
            </a:extLst>
          </p:cNvPr>
          <p:cNvSpPr>
            <a:spLocks noGrp="1"/>
          </p:cNvSpPr>
          <p:nvPr>
            <p:ph type="title"/>
          </p:nvPr>
        </p:nvSpPr>
        <p:spPr>
          <a:xfrm>
            <a:off x="172570" y="1121"/>
            <a:ext cx="8895230" cy="443198"/>
          </a:xfrm>
        </p:spPr>
        <p:txBody>
          <a:bodyPr/>
          <a:lstStyle/>
          <a:p>
            <a:r>
              <a:rPr lang="en-US" dirty="0"/>
              <a:t>Target Application/Project(s) – Reminder</a:t>
            </a:r>
          </a:p>
        </p:txBody>
      </p:sp>
      <p:pic>
        <p:nvPicPr>
          <p:cNvPr id="4" name="Picture 3">
            <a:extLst>
              <a:ext uri="{FF2B5EF4-FFF2-40B4-BE49-F238E27FC236}">
                <a16:creationId xmlns:a16="http://schemas.microsoft.com/office/drawing/2014/main" id="{DE66034E-D2C8-2645-B1E5-4211E8A909F7}"/>
              </a:ext>
            </a:extLst>
          </p:cNvPr>
          <p:cNvPicPr>
            <a:picLocks noChangeAspect="1"/>
          </p:cNvPicPr>
          <p:nvPr/>
        </p:nvPicPr>
        <p:blipFill>
          <a:blip r:embed="rId2"/>
          <a:stretch>
            <a:fillRect/>
          </a:stretch>
        </p:blipFill>
        <p:spPr>
          <a:xfrm>
            <a:off x="8366999" y="2237225"/>
            <a:ext cx="621133" cy="414294"/>
          </a:xfrm>
          <a:prstGeom prst="rect">
            <a:avLst/>
          </a:prstGeom>
        </p:spPr>
      </p:pic>
      <p:sp>
        <p:nvSpPr>
          <p:cNvPr id="5" name="Can 4">
            <a:extLst>
              <a:ext uri="{FF2B5EF4-FFF2-40B4-BE49-F238E27FC236}">
                <a16:creationId xmlns:a16="http://schemas.microsoft.com/office/drawing/2014/main" id="{3B2279CA-3448-AB4A-BC51-27EA33B8043F}"/>
              </a:ext>
            </a:extLst>
          </p:cNvPr>
          <p:cNvSpPr/>
          <p:nvPr/>
        </p:nvSpPr>
        <p:spPr>
          <a:xfrm>
            <a:off x="8322760" y="2103457"/>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A905CE1E-76DA-5D4F-ABBB-309D9E91BD9D}"/>
              </a:ext>
            </a:extLst>
          </p:cNvPr>
          <p:cNvPicPr>
            <a:picLocks noChangeAspect="1"/>
          </p:cNvPicPr>
          <p:nvPr/>
        </p:nvPicPr>
        <p:blipFill>
          <a:blip r:embed="rId3"/>
          <a:stretch>
            <a:fillRect/>
          </a:stretch>
        </p:blipFill>
        <p:spPr>
          <a:xfrm>
            <a:off x="7000526" y="2033655"/>
            <a:ext cx="617864" cy="617864"/>
          </a:xfrm>
          <a:prstGeom prst="rect">
            <a:avLst/>
          </a:prstGeom>
        </p:spPr>
      </p:pic>
      <p:grpSp>
        <p:nvGrpSpPr>
          <p:cNvPr id="2" name="Group 1">
            <a:extLst>
              <a:ext uri="{FF2B5EF4-FFF2-40B4-BE49-F238E27FC236}">
                <a16:creationId xmlns:a16="http://schemas.microsoft.com/office/drawing/2014/main" id="{323A89E5-0413-A94A-A88B-274BD4AFBAEC}"/>
              </a:ext>
            </a:extLst>
          </p:cNvPr>
          <p:cNvGrpSpPr/>
          <p:nvPr/>
        </p:nvGrpSpPr>
        <p:grpSpPr>
          <a:xfrm>
            <a:off x="8284960" y="1289069"/>
            <a:ext cx="703172" cy="632232"/>
            <a:chOff x="7789575" y="2922407"/>
            <a:chExt cx="703172" cy="632232"/>
          </a:xfrm>
        </p:grpSpPr>
        <p:pic>
          <p:nvPicPr>
            <p:cNvPr id="8" name="Picture 7">
              <a:extLst>
                <a:ext uri="{FF2B5EF4-FFF2-40B4-BE49-F238E27FC236}">
                  <a16:creationId xmlns:a16="http://schemas.microsoft.com/office/drawing/2014/main" id="{1CB80FCE-3A24-7140-8554-2BF6CB55E229}"/>
                </a:ext>
              </a:extLst>
            </p:cNvPr>
            <p:cNvPicPr>
              <a:picLocks noChangeAspect="1"/>
            </p:cNvPicPr>
            <p:nvPr/>
          </p:nvPicPr>
          <p:blipFill>
            <a:blip r:embed="rId4"/>
            <a:stretch>
              <a:fillRect/>
            </a:stretch>
          </p:blipFill>
          <p:spPr>
            <a:xfrm>
              <a:off x="7890835" y="2965486"/>
              <a:ext cx="552650" cy="538834"/>
            </a:xfrm>
            <a:prstGeom prst="rect">
              <a:avLst/>
            </a:prstGeom>
          </p:spPr>
        </p:pic>
        <p:sp>
          <p:nvSpPr>
            <p:cNvPr id="9" name="Can 8">
              <a:extLst>
                <a:ext uri="{FF2B5EF4-FFF2-40B4-BE49-F238E27FC236}">
                  <a16:creationId xmlns:a16="http://schemas.microsoft.com/office/drawing/2014/main" id="{D204FC67-0A07-D54D-9260-3B2ACFC0E8EC}"/>
                </a:ext>
              </a:extLst>
            </p:cNvPr>
            <p:cNvSpPr/>
            <p:nvPr/>
          </p:nvSpPr>
          <p:spPr>
            <a:xfrm>
              <a:off x="7789575" y="2922407"/>
              <a:ext cx="703172" cy="63223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0" name="Picture 9">
            <a:extLst>
              <a:ext uri="{FF2B5EF4-FFF2-40B4-BE49-F238E27FC236}">
                <a16:creationId xmlns:a16="http://schemas.microsoft.com/office/drawing/2014/main" id="{5D2FFF7A-5528-9446-AB1A-04AFB65F3653}"/>
              </a:ext>
            </a:extLst>
          </p:cNvPr>
          <p:cNvPicPr>
            <a:picLocks noChangeAspect="1"/>
          </p:cNvPicPr>
          <p:nvPr/>
        </p:nvPicPr>
        <p:blipFill>
          <a:blip r:embed="rId5"/>
          <a:stretch>
            <a:fillRect/>
          </a:stretch>
        </p:blipFill>
        <p:spPr>
          <a:xfrm>
            <a:off x="7000526" y="1474243"/>
            <a:ext cx="970525" cy="411909"/>
          </a:xfrm>
          <a:prstGeom prst="rect">
            <a:avLst/>
          </a:prstGeom>
        </p:spPr>
      </p:pic>
      <p:sp>
        <p:nvSpPr>
          <p:cNvPr id="11" name="Can 10">
            <a:extLst>
              <a:ext uri="{FF2B5EF4-FFF2-40B4-BE49-F238E27FC236}">
                <a16:creationId xmlns:a16="http://schemas.microsoft.com/office/drawing/2014/main" id="{1A5ED6AB-0915-2549-B12A-1A0EADBE2CAA}"/>
              </a:ext>
            </a:extLst>
          </p:cNvPr>
          <p:cNvSpPr/>
          <p:nvPr/>
        </p:nvSpPr>
        <p:spPr>
          <a:xfrm>
            <a:off x="8368214" y="2799507"/>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4FE42320-AD4C-4C47-A38B-5F75A7989505}"/>
              </a:ext>
            </a:extLst>
          </p:cNvPr>
          <p:cNvPicPr>
            <a:picLocks noChangeAspect="1"/>
          </p:cNvPicPr>
          <p:nvPr/>
        </p:nvPicPr>
        <p:blipFill>
          <a:blip r:embed="rId6"/>
          <a:stretch>
            <a:fillRect/>
          </a:stretch>
        </p:blipFill>
        <p:spPr>
          <a:xfrm>
            <a:off x="8549169" y="2870030"/>
            <a:ext cx="341262" cy="443198"/>
          </a:xfrm>
          <a:prstGeom prst="rect">
            <a:avLst/>
          </a:prstGeom>
        </p:spPr>
      </p:pic>
      <p:pic>
        <p:nvPicPr>
          <p:cNvPr id="13" name="Picture 12">
            <a:extLst>
              <a:ext uri="{FF2B5EF4-FFF2-40B4-BE49-F238E27FC236}">
                <a16:creationId xmlns:a16="http://schemas.microsoft.com/office/drawing/2014/main" id="{2B8E8E83-75DD-3B4D-83C4-7AB074F85699}"/>
              </a:ext>
            </a:extLst>
          </p:cNvPr>
          <p:cNvPicPr>
            <a:picLocks noChangeAspect="1"/>
          </p:cNvPicPr>
          <p:nvPr/>
        </p:nvPicPr>
        <p:blipFill>
          <a:blip r:embed="rId7"/>
          <a:stretch>
            <a:fillRect/>
          </a:stretch>
        </p:blipFill>
        <p:spPr>
          <a:xfrm>
            <a:off x="7000526" y="2651519"/>
            <a:ext cx="703172" cy="719077"/>
          </a:xfrm>
          <a:prstGeom prst="rect">
            <a:avLst/>
          </a:prstGeom>
        </p:spPr>
      </p:pic>
      <p:cxnSp>
        <p:nvCxnSpPr>
          <p:cNvPr id="15" name="Straight Arrow Connector 14">
            <a:extLst>
              <a:ext uri="{FF2B5EF4-FFF2-40B4-BE49-F238E27FC236}">
                <a16:creationId xmlns:a16="http://schemas.microsoft.com/office/drawing/2014/main" id="{634590D2-3B14-5248-82F2-B28E0DD84C09}"/>
              </a:ext>
            </a:extLst>
          </p:cNvPr>
          <p:cNvCxnSpPr>
            <a:stCxn id="10" idx="3"/>
            <a:endCxn id="9" idx="2"/>
          </p:cNvCxnSpPr>
          <p:nvPr/>
        </p:nvCxnSpPr>
        <p:spPr>
          <a:xfrm flipV="1">
            <a:off x="7971051" y="1605185"/>
            <a:ext cx="313909" cy="7501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72DEA20-F6C8-594E-8072-53FEAFD3EAA7}"/>
              </a:ext>
            </a:extLst>
          </p:cNvPr>
          <p:cNvCxnSpPr>
            <a:cxnSpLocks/>
            <a:endCxn id="5" idx="2"/>
          </p:cNvCxnSpPr>
          <p:nvPr/>
        </p:nvCxnSpPr>
        <p:spPr>
          <a:xfrm>
            <a:off x="7546743" y="2342588"/>
            <a:ext cx="776017" cy="349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AACDCFF-F99E-6B4F-A3AC-FC8B53BDE057}"/>
              </a:ext>
            </a:extLst>
          </p:cNvPr>
          <p:cNvCxnSpPr>
            <a:cxnSpLocks/>
            <a:endCxn id="11" idx="2"/>
          </p:cNvCxnSpPr>
          <p:nvPr/>
        </p:nvCxnSpPr>
        <p:spPr>
          <a:xfrm>
            <a:off x="7708308" y="3022428"/>
            <a:ext cx="659906" cy="5111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3D700EFA-9E34-6F47-B5AE-2E35FA5B9F5E}"/>
              </a:ext>
            </a:extLst>
          </p:cNvPr>
          <p:cNvSpPr/>
          <p:nvPr/>
        </p:nvSpPr>
        <p:spPr>
          <a:xfrm>
            <a:off x="5486400" y="2731767"/>
            <a:ext cx="838200" cy="195819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DB</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Access</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cxnSp>
        <p:nvCxnSpPr>
          <p:cNvPr id="21" name="Straight Arrow Connector 20">
            <a:extLst>
              <a:ext uri="{FF2B5EF4-FFF2-40B4-BE49-F238E27FC236}">
                <a16:creationId xmlns:a16="http://schemas.microsoft.com/office/drawing/2014/main" id="{07FC8F7E-29BE-AE44-A318-427260181E7D}"/>
              </a:ext>
            </a:extLst>
          </p:cNvPr>
          <p:cNvCxnSpPr>
            <a:cxnSpLocks/>
            <a:endCxn id="10" idx="1"/>
          </p:cNvCxnSpPr>
          <p:nvPr/>
        </p:nvCxnSpPr>
        <p:spPr>
          <a:xfrm flipV="1">
            <a:off x="6682810" y="1680198"/>
            <a:ext cx="317716" cy="105157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52A7B46-1ED4-BC4A-81C9-88C9AE3E499E}"/>
              </a:ext>
            </a:extLst>
          </p:cNvPr>
          <p:cNvCxnSpPr>
            <a:cxnSpLocks/>
            <a:endCxn id="13" idx="1"/>
          </p:cNvCxnSpPr>
          <p:nvPr/>
        </p:nvCxnSpPr>
        <p:spPr>
          <a:xfrm>
            <a:off x="6728044" y="2797559"/>
            <a:ext cx="272482" cy="21349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1DB0519-D6AD-A540-B511-2EC42ABAF885}"/>
              </a:ext>
            </a:extLst>
          </p:cNvPr>
          <p:cNvCxnSpPr>
            <a:cxnSpLocks/>
            <a:endCxn id="6" idx="1"/>
          </p:cNvCxnSpPr>
          <p:nvPr/>
        </p:nvCxnSpPr>
        <p:spPr>
          <a:xfrm flipV="1">
            <a:off x="6690693" y="2342587"/>
            <a:ext cx="309833" cy="45807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7" name="Rounded Rectangle 26">
            <a:extLst>
              <a:ext uri="{FF2B5EF4-FFF2-40B4-BE49-F238E27FC236}">
                <a16:creationId xmlns:a16="http://schemas.microsoft.com/office/drawing/2014/main" id="{4F2E5155-AA05-5842-B393-1A393BECD971}"/>
              </a:ext>
            </a:extLst>
          </p:cNvPr>
          <p:cNvSpPr/>
          <p:nvPr/>
        </p:nvSpPr>
        <p:spPr>
          <a:xfrm>
            <a:off x="4028802" y="273176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Social</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Network</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sp>
        <p:nvSpPr>
          <p:cNvPr id="28" name="Rounded Rectangle 27">
            <a:extLst>
              <a:ext uri="{FF2B5EF4-FFF2-40B4-BE49-F238E27FC236}">
                <a16:creationId xmlns:a16="http://schemas.microsoft.com/office/drawing/2014/main" id="{BB770619-6B08-FA4A-98F4-7A2090CEA438}"/>
              </a:ext>
            </a:extLst>
          </p:cNvPr>
          <p:cNvSpPr/>
          <p:nvPr/>
        </p:nvSpPr>
        <p:spPr>
          <a:xfrm>
            <a:off x="4028802" y="339619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Core Data</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sp>
        <p:nvSpPr>
          <p:cNvPr id="29" name="Rounded Rectangle 28">
            <a:extLst>
              <a:ext uri="{FF2B5EF4-FFF2-40B4-BE49-F238E27FC236}">
                <a16:creationId xmlns:a16="http://schemas.microsoft.com/office/drawing/2014/main" id="{EEBA38E5-DED7-E94A-8C75-52BC243AF548}"/>
              </a:ext>
            </a:extLst>
          </p:cNvPr>
          <p:cNvSpPr/>
          <p:nvPr/>
        </p:nvSpPr>
        <p:spPr>
          <a:xfrm>
            <a:off x="4028802" y="4060629"/>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Comment</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Discussion</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sp>
        <p:nvSpPr>
          <p:cNvPr id="30" name="Rounded Rectangle 29">
            <a:extLst>
              <a:ext uri="{FF2B5EF4-FFF2-40B4-BE49-F238E27FC236}">
                <a16:creationId xmlns:a16="http://schemas.microsoft.com/office/drawing/2014/main" id="{6F02171A-EB43-D940-97D3-9C1BA2405896}"/>
              </a:ext>
            </a:extLst>
          </p:cNvPr>
          <p:cNvSpPr/>
          <p:nvPr/>
        </p:nvSpPr>
        <p:spPr>
          <a:xfrm>
            <a:off x="3963933" y="2366344"/>
            <a:ext cx="2743200" cy="2346816"/>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tIns="0"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Web Application</a:t>
            </a:r>
          </a:p>
        </p:txBody>
      </p:sp>
      <p:sp>
        <p:nvSpPr>
          <p:cNvPr id="31" name="Rounded Rectangle 30">
            <a:extLst>
              <a:ext uri="{FF2B5EF4-FFF2-40B4-BE49-F238E27FC236}">
                <a16:creationId xmlns:a16="http://schemas.microsoft.com/office/drawing/2014/main" id="{3B287B4A-699B-4544-A237-0F5AAF5D96F4}"/>
              </a:ext>
            </a:extLst>
          </p:cNvPr>
          <p:cNvSpPr/>
          <p:nvPr/>
        </p:nvSpPr>
        <p:spPr>
          <a:xfrm>
            <a:off x="5105400" y="477809"/>
            <a:ext cx="1207656" cy="177111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Data</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Insight</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Service</a:t>
            </a:r>
          </a:p>
        </p:txBody>
      </p:sp>
      <p:pic>
        <p:nvPicPr>
          <p:cNvPr id="44" name="Picture 43">
            <a:extLst>
              <a:ext uri="{FF2B5EF4-FFF2-40B4-BE49-F238E27FC236}">
                <a16:creationId xmlns:a16="http://schemas.microsoft.com/office/drawing/2014/main" id="{AC9AFB28-E588-5640-A0AB-906F73BEFB30}"/>
              </a:ext>
            </a:extLst>
          </p:cNvPr>
          <p:cNvPicPr>
            <a:picLocks noChangeAspect="1"/>
          </p:cNvPicPr>
          <p:nvPr/>
        </p:nvPicPr>
        <p:blipFill>
          <a:blip r:embed="rId8"/>
          <a:stretch>
            <a:fillRect/>
          </a:stretch>
        </p:blipFill>
        <p:spPr>
          <a:xfrm>
            <a:off x="607969" y="3815123"/>
            <a:ext cx="1336469" cy="833254"/>
          </a:xfrm>
          <a:prstGeom prst="rect">
            <a:avLst/>
          </a:prstGeom>
        </p:spPr>
      </p:pic>
      <p:cxnSp>
        <p:nvCxnSpPr>
          <p:cNvPr id="45" name="Straight Arrow Connector 44">
            <a:extLst>
              <a:ext uri="{FF2B5EF4-FFF2-40B4-BE49-F238E27FC236}">
                <a16:creationId xmlns:a16="http://schemas.microsoft.com/office/drawing/2014/main" id="{7BAB0E29-A376-764B-AFC1-22B9DA2B6870}"/>
              </a:ext>
            </a:extLst>
          </p:cNvPr>
          <p:cNvCxnSpPr>
            <a:cxnSpLocks/>
            <a:stCxn id="44" idx="3"/>
            <a:endCxn id="30" idx="1"/>
          </p:cNvCxnSpPr>
          <p:nvPr/>
        </p:nvCxnSpPr>
        <p:spPr>
          <a:xfrm flipV="1">
            <a:off x="1944438" y="3539752"/>
            <a:ext cx="2019495" cy="6919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1019ACDA-6FD2-6C4B-A639-66271BAE4D00}"/>
              </a:ext>
            </a:extLst>
          </p:cNvPr>
          <p:cNvPicPr>
            <a:picLocks noChangeAspect="1"/>
          </p:cNvPicPr>
          <p:nvPr/>
        </p:nvPicPr>
        <p:blipFill>
          <a:blip r:embed="rId9"/>
          <a:stretch>
            <a:fillRect/>
          </a:stretch>
        </p:blipFill>
        <p:spPr>
          <a:xfrm>
            <a:off x="614743" y="2631662"/>
            <a:ext cx="951783" cy="920057"/>
          </a:xfrm>
          <a:prstGeom prst="rect">
            <a:avLst/>
          </a:prstGeom>
        </p:spPr>
      </p:pic>
      <p:cxnSp>
        <p:nvCxnSpPr>
          <p:cNvPr id="49" name="Straight Arrow Connector 48">
            <a:extLst>
              <a:ext uri="{FF2B5EF4-FFF2-40B4-BE49-F238E27FC236}">
                <a16:creationId xmlns:a16="http://schemas.microsoft.com/office/drawing/2014/main" id="{0DDCD8FE-CD8F-024E-8DA5-354B1956B654}"/>
              </a:ext>
            </a:extLst>
          </p:cNvPr>
          <p:cNvCxnSpPr>
            <a:cxnSpLocks/>
            <a:stCxn id="47" idx="3"/>
            <a:endCxn id="31" idx="1"/>
          </p:cNvCxnSpPr>
          <p:nvPr/>
        </p:nvCxnSpPr>
        <p:spPr>
          <a:xfrm flipV="1">
            <a:off x="1566526" y="1363368"/>
            <a:ext cx="3538874" cy="172832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1CF6A57-BB24-DA4D-968B-F4A522110BDE}"/>
              </a:ext>
            </a:extLst>
          </p:cNvPr>
          <p:cNvCxnSpPr>
            <a:cxnSpLocks/>
            <a:stCxn id="44" idx="3"/>
            <a:endCxn id="31" idx="1"/>
          </p:cNvCxnSpPr>
          <p:nvPr/>
        </p:nvCxnSpPr>
        <p:spPr>
          <a:xfrm flipV="1">
            <a:off x="1944438" y="1363368"/>
            <a:ext cx="3160962" cy="286838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A49DBCEA-EB2A-234F-AC67-5F14ED1EDAF6}"/>
              </a:ext>
            </a:extLst>
          </p:cNvPr>
          <p:cNvCxnSpPr>
            <a:cxnSpLocks/>
            <a:stCxn id="47" idx="3"/>
          </p:cNvCxnSpPr>
          <p:nvPr/>
        </p:nvCxnSpPr>
        <p:spPr>
          <a:xfrm>
            <a:off x="1566526" y="3091691"/>
            <a:ext cx="2380581" cy="6150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973F6163-1CF7-E648-81AA-C63455C78415}"/>
              </a:ext>
            </a:extLst>
          </p:cNvPr>
          <p:cNvPicPr>
            <a:picLocks noChangeAspect="1"/>
          </p:cNvPicPr>
          <p:nvPr/>
        </p:nvPicPr>
        <p:blipFill>
          <a:blip r:embed="rId10"/>
          <a:stretch>
            <a:fillRect/>
          </a:stretch>
        </p:blipFill>
        <p:spPr>
          <a:xfrm>
            <a:off x="466434" y="1476562"/>
            <a:ext cx="1912206" cy="903490"/>
          </a:xfrm>
          <a:prstGeom prst="rect">
            <a:avLst/>
          </a:prstGeom>
        </p:spPr>
      </p:pic>
      <p:cxnSp>
        <p:nvCxnSpPr>
          <p:cNvPr id="52" name="Straight Arrow Connector 51">
            <a:extLst>
              <a:ext uri="{FF2B5EF4-FFF2-40B4-BE49-F238E27FC236}">
                <a16:creationId xmlns:a16="http://schemas.microsoft.com/office/drawing/2014/main" id="{29022E84-FD05-D743-ADD3-9D385FC29B99}"/>
              </a:ext>
            </a:extLst>
          </p:cNvPr>
          <p:cNvCxnSpPr>
            <a:cxnSpLocks/>
            <a:stCxn id="37" idx="3"/>
          </p:cNvCxnSpPr>
          <p:nvPr/>
        </p:nvCxnSpPr>
        <p:spPr>
          <a:xfrm flipV="1">
            <a:off x="2378640" y="1329878"/>
            <a:ext cx="2685937" cy="59842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82AFC14B-4191-D244-8290-4D95E6E25BBC}"/>
              </a:ext>
            </a:extLst>
          </p:cNvPr>
          <p:cNvCxnSpPr>
            <a:cxnSpLocks/>
            <a:stCxn id="37" idx="3"/>
            <a:endCxn id="30" idx="1"/>
          </p:cNvCxnSpPr>
          <p:nvPr/>
        </p:nvCxnSpPr>
        <p:spPr>
          <a:xfrm>
            <a:off x="2378640" y="1928307"/>
            <a:ext cx="1585293" cy="161144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E2162E63-795C-4CFB-A480-A8BCA0B6C3A3}"/>
              </a:ext>
            </a:extLst>
          </p:cNvPr>
          <p:cNvCxnSpPr>
            <a:cxnSpLocks/>
            <a:stCxn id="10" idx="1"/>
          </p:cNvCxnSpPr>
          <p:nvPr/>
        </p:nvCxnSpPr>
        <p:spPr>
          <a:xfrm flipH="1" flipV="1">
            <a:off x="6320940" y="1540136"/>
            <a:ext cx="679586" cy="14006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1E665381-6E29-4E99-B020-81960E4BAE3E}"/>
              </a:ext>
            </a:extLst>
          </p:cNvPr>
          <p:cNvCxnSpPr>
            <a:cxnSpLocks/>
            <a:stCxn id="6" idx="1"/>
          </p:cNvCxnSpPr>
          <p:nvPr/>
        </p:nvCxnSpPr>
        <p:spPr>
          <a:xfrm flipH="1" flipV="1">
            <a:off x="6313056" y="1551459"/>
            <a:ext cx="687470" cy="79112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5F76716D-08E0-4D0F-8AAA-E7820FA05CC2}"/>
              </a:ext>
            </a:extLst>
          </p:cNvPr>
          <p:cNvCxnSpPr>
            <a:cxnSpLocks/>
          </p:cNvCxnSpPr>
          <p:nvPr/>
        </p:nvCxnSpPr>
        <p:spPr>
          <a:xfrm flipH="1" flipV="1">
            <a:off x="6336010" y="1734225"/>
            <a:ext cx="684588" cy="11360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78713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8BB23-91F3-1C4E-87B5-5CF51F0B4995}"/>
              </a:ext>
            </a:extLst>
          </p:cNvPr>
          <p:cNvSpPr>
            <a:spLocks noGrp="1"/>
          </p:cNvSpPr>
          <p:nvPr>
            <p:ph idx="1"/>
          </p:nvPr>
        </p:nvSpPr>
        <p:spPr/>
        <p:txBody>
          <a:bodyPr/>
          <a:lstStyle/>
          <a:p>
            <a:r>
              <a:rPr lang="en-US" dirty="0"/>
              <a:t>That diagram was pretty confusing.</a:t>
            </a:r>
          </a:p>
          <a:p>
            <a:r>
              <a:rPr lang="en-US" dirty="0"/>
              <a:t>Basically, what it comes down to is that there will be major subsystems:</a:t>
            </a:r>
          </a:p>
          <a:p>
            <a:pPr marL="800100" lvl="1" indent="-342900">
              <a:buFont typeface="+mj-lt"/>
              <a:buAutoNum type="arabicPeriod"/>
            </a:pPr>
            <a:r>
              <a:rPr lang="en-US" dirty="0"/>
              <a:t>Interactive web application for viewing, navigating and updating data.</a:t>
            </a:r>
            <a:br>
              <a:rPr lang="en-US" dirty="0"/>
            </a:br>
            <a:r>
              <a:rPr lang="en-US" dirty="0"/>
              <a:t>The updates have to preserve </a:t>
            </a:r>
            <a:r>
              <a:rPr lang="en-US" i="1" dirty="0"/>
              <a:t>semantic constraints</a:t>
            </a:r>
            <a:r>
              <a:rPr lang="en-US" dirty="0"/>
              <a:t> and correctness.</a:t>
            </a:r>
          </a:p>
          <a:p>
            <a:pPr marL="800100" lvl="1" indent="-342900">
              <a:buFont typeface="+mj-lt"/>
              <a:buAutoNum type="arabicPeriod"/>
            </a:pPr>
            <a:r>
              <a:rPr lang="en-US" dirty="0"/>
              <a:t>A decision support warehouse/lake that allows us to explore data and get insights.</a:t>
            </a:r>
          </a:p>
          <a:p>
            <a:r>
              <a:rPr lang="en-US" dirty="0"/>
              <a:t>Programming and non-programming tracks will get experience with both, but</a:t>
            </a:r>
          </a:p>
          <a:p>
            <a:pPr lvl="1"/>
            <a:r>
              <a:rPr lang="en-US" dirty="0"/>
              <a:t>Non-programming track focuses on data engineering needed to produce (2).</a:t>
            </a:r>
          </a:p>
          <a:p>
            <a:pPr lvl="1"/>
            <a:r>
              <a:rPr lang="en-US" dirty="0"/>
              <a:t>Programming track will focus on (1). </a:t>
            </a:r>
          </a:p>
          <a:p>
            <a:r>
              <a:rPr lang="en-US" dirty="0"/>
              <a:t>We will use is </a:t>
            </a:r>
            <a:r>
              <a:rPr lang="en-US" i="1" dirty="0"/>
              <a:t>IMDB and Game of Thrones </a:t>
            </a:r>
            <a:r>
              <a:rPr lang="en-US" dirty="0"/>
              <a:t>because:</a:t>
            </a:r>
          </a:p>
          <a:p>
            <a:pPr lvl="1"/>
            <a:r>
              <a:rPr lang="en-US" dirty="0"/>
              <a:t>It has aspects and tasks interesting to both tracks.</a:t>
            </a:r>
          </a:p>
          <a:p>
            <a:pPr lvl="1"/>
            <a:r>
              <a:rPr lang="en-US" dirty="0"/>
              <a:t>We have an existing data set that we have been using.</a:t>
            </a:r>
          </a:p>
          <a:p>
            <a:pPr lvl="1"/>
            <a:r>
              <a:rPr lang="en-US" dirty="0"/>
              <a:t>There are interesting additional sources of data and use cases.</a:t>
            </a:r>
          </a:p>
        </p:txBody>
      </p:sp>
      <p:sp>
        <p:nvSpPr>
          <p:cNvPr id="3" name="Title 2">
            <a:extLst>
              <a:ext uri="{FF2B5EF4-FFF2-40B4-BE49-F238E27FC236}">
                <a16:creationId xmlns:a16="http://schemas.microsoft.com/office/drawing/2014/main" id="{61B77F4C-EB35-9649-AA81-1B028EDF50F9}"/>
              </a:ext>
            </a:extLst>
          </p:cNvPr>
          <p:cNvSpPr>
            <a:spLocks noGrp="1"/>
          </p:cNvSpPr>
          <p:nvPr>
            <p:ph type="title"/>
          </p:nvPr>
        </p:nvSpPr>
        <p:spPr/>
        <p:txBody>
          <a:bodyPr/>
          <a:lstStyle/>
          <a:p>
            <a:r>
              <a:rPr lang="en-US" dirty="0"/>
              <a:t>Target Application/Project – Reminder (Lecture 1)</a:t>
            </a:r>
          </a:p>
        </p:txBody>
      </p:sp>
    </p:spTree>
    <p:extLst>
      <p:ext uri="{BB962C8B-B14F-4D97-AF65-F5344CB8AC3E}">
        <p14:creationId xmlns:p14="http://schemas.microsoft.com/office/powerpoint/2010/main" val="28484399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Operational System (Web Application)</a:t>
            </a:r>
          </a:p>
        </p:txBody>
      </p:sp>
      <p:sp>
        <p:nvSpPr>
          <p:cNvPr id="9" name="TextBox 9">
            <a:extLst>
              <a:ext uri="{FF2B5EF4-FFF2-40B4-BE49-F238E27FC236}">
                <a16:creationId xmlns:a16="http://schemas.microsoft.com/office/drawing/2014/main" id="{9F64D918-A2C2-48D3-97C0-B61B76F3B07E}"/>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87</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No SQL, Module II, Module IV-1</a:t>
            </a:r>
          </a:p>
        </p:txBody>
      </p:sp>
    </p:spTree>
    <p:extLst>
      <p:ext uri="{BB962C8B-B14F-4D97-AF65-F5344CB8AC3E}">
        <p14:creationId xmlns:p14="http://schemas.microsoft.com/office/powerpoint/2010/main" val="18668832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sz="1800" dirty="0"/>
              <a:t>We must build a system that supports ... ... operations in a ... ...</a:t>
            </a:r>
          </a:p>
          <a:p>
            <a:r>
              <a:rPr lang="en-US" sz="1800" dirty="0"/>
              <a:t>We will design, develop, test and deploy the system iteratively and continuously.</a:t>
            </a:r>
          </a:p>
          <a:p>
            <a:r>
              <a:rPr lang="en-US" sz="1800" dirty="0"/>
              <a:t>There are four core domains.</a:t>
            </a:r>
          </a:p>
          <a:p>
            <a:endParaRPr lang="en-US" sz="1800" dirty="0"/>
          </a:p>
          <a:p>
            <a:endParaRPr lang="en-US" sz="1800" dirty="0"/>
          </a:p>
          <a:p>
            <a:endParaRPr lang="en-US" sz="1800" dirty="0"/>
          </a:p>
          <a:p>
            <a:endParaRPr lang="en-US" sz="1800" dirty="0"/>
          </a:p>
          <a:p>
            <a:br>
              <a:rPr lang="en-US" sz="1800" dirty="0"/>
            </a:br>
            <a:r>
              <a:rPr lang="en-US" sz="1800" dirty="0"/>
              <a:t>The processes are iterative, with continuous extension and details.</a:t>
            </a:r>
          </a:p>
          <a:p>
            <a:r>
              <a:rPr lang="en-US" sz="1800" dirty="0"/>
              <a:t>We will start implementing various </a:t>
            </a:r>
            <a:r>
              <a:rPr lang="en-US" sz="1800" i="1" dirty="0"/>
              <a:t>user stories.</a:t>
            </a:r>
            <a:r>
              <a:rPr lang="en-US" sz="1800" dirty="0"/>
              <a:t> Implementation requires:</a:t>
            </a:r>
          </a:p>
          <a:p>
            <a:pPr lvl="1"/>
            <a:r>
              <a:rPr lang="en-US" sz="1600" dirty="0"/>
              <a:t>Web UI</a:t>
            </a:r>
          </a:p>
          <a:p>
            <a:pPr lvl="1"/>
            <a:r>
              <a:rPr lang="en-US" sz="1600" dirty="0"/>
              <a:t>Paths</a:t>
            </a:r>
          </a:p>
          <a:p>
            <a:pPr lvl="1"/>
            <a:r>
              <a:rPr lang="en-US" sz="1600" dirty="0"/>
              <a:t>Data model and operations. </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sz="2800" dirty="0"/>
              <a:t>Problem Statement – Modified (Lecture 1 Reminder)</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14400" y="1736802"/>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32445" y="1840382"/>
            <a:ext cx="1489510" cy="1200329"/>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In this course,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We focus on the</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 dimension.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get some</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insight into the</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other dimensions.</a:t>
            </a:r>
          </a:p>
        </p:txBody>
      </p:sp>
    </p:spTree>
    <p:extLst>
      <p:ext uri="{BB962C8B-B14F-4D97-AF65-F5344CB8AC3E}">
        <p14:creationId xmlns:p14="http://schemas.microsoft.com/office/powerpoint/2010/main" val="9418373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A8EA949-B0AE-4295-812E-8DE2B8E53C7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Web Application – Operational System</a:t>
            </a:r>
          </a:p>
        </p:txBody>
      </p:sp>
      <p:pic>
        <p:nvPicPr>
          <p:cNvPr id="2" name="Picture 1">
            <a:extLst>
              <a:ext uri="{FF2B5EF4-FFF2-40B4-BE49-F238E27FC236}">
                <a16:creationId xmlns:a16="http://schemas.microsoft.com/office/drawing/2014/main" id="{8081776C-EEEB-864F-8A44-A835AF178F68}"/>
              </a:ext>
            </a:extLst>
          </p:cNvPr>
          <p:cNvPicPr>
            <a:picLocks noChangeAspect="1"/>
          </p:cNvPicPr>
          <p:nvPr/>
        </p:nvPicPr>
        <p:blipFill>
          <a:blip r:embed="rId2"/>
          <a:stretch>
            <a:fillRect/>
          </a:stretch>
        </p:blipFill>
        <p:spPr>
          <a:xfrm>
            <a:off x="158618" y="617600"/>
            <a:ext cx="6568509" cy="3908299"/>
          </a:xfrm>
          <a:prstGeom prst="rect">
            <a:avLst/>
          </a:prstGeom>
        </p:spPr>
      </p:pic>
      <p:cxnSp>
        <p:nvCxnSpPr>
          <p:cNvPr id="8" name="Straight Arrow Connector 7">
            <a:extLst>
              <a:ext uri="{FF2B5EF4-FFF2-40B4-BE49-F238E27FC236}">
                <a16:creationId xmlns:a16="http://schemas.microsoft.com/office/drawing/2014/main" id="{6172DB78-1FB2-734F-B35D-430B60544193}"/>
              </a:ext>
            </a:extLst>
          </p:cNvPr>
          <p:cNvCxnSpPr>
            <a:cxnSpLocks/>
          </p:cNvCxnSpPr>
          <p:nvPr/>
        </p:nvCxnSpPr>
        <p:spPr>
          <a:xfrm flipH="1">
            <a:off x="6019801" y="2209116"/>
            <a:ext cx="637344" cy="819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6841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897626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951AC12-97DD-544B-AE3A-2350C94CCC72}"/>
              </a:ext>
            </a:extLst>
          </p:cNvPr>
          <p:cNvSpPr>
            <a:spLocks noGrp="1"/>
          </p:cNvSpPr>
          <p:nvPr>
            <p:ph idx="1"/>
          </p:nvPr>
        </p:nvSpPr>
        <p:spPr/>
        <p:txBody>
          <a:bodyPr/>
          <a:lstStyle/>
          <a:p>
            <a:r>
              <a:rPr lang="en-US" sz="1800" dirty="0"/>
              <a:t>“In software development and product management, a user story is an informal, natural language description of one or more features of a software system. User stories are often written from the perspective of an end user or user of a system. ” (</a:t>
            </a:r>
            <a:r>
              <a:rPr lang="en-US" sz="1800" dirty="0">
                <a:hlinkClick r:id="rId2"/>
              </a:rPr>
              <a:t>https://en.wikipedia.org/wiki/User_story</a:t>
            </a:r>
            <a:r>
              <a:rPr lang="en-US" sz="1800" dirty="0"/>
              <a:t>)</a:t>
            </a:r>
          </a:p>
          <a:p>
            <a:r>
              <a:rPr lang="en-US" sz="1800" dirty="0"/>
              <a:t>Example user stories that I need to implement for the operational system:</a:t>
            </a:r>
          </a:p>
          <a:p>
            <a:pPr lvl="1"/>
            <a:r>
              <a:rPr lang="en-US" sz="1600" dirty="0"/>
              <a:t>”As a fantasy team manager, I want to search for players based on career stats.”</a:t>
            </a:r>
          </a:p>
          <a:p>
            <a:pPr lvl="1"/>
            <a:r>
              <a:rPr lang="en-US" sz="1600" dirty="0"/>
              <a:t>“As a fantasy team manager, I want to add a player to my fantasy team.</a:t>
            </a:r>
          </a:p>
          <a:p>
            <a:pPr lvl="1"/>
            <a:r>
              <a:rPr lang="en-US" sz="1600" dirty="0"/>
              <a:t>etc.</a:t>
            </a:r>
          </a:p>
          <a:p>
            <a:r>
              <a:rPr lang="en-US" sz="1800" dirty="0"/>
              <a:t>I need to implement:</a:t>
            </a:r>
          </a:p>
          <a:p>
            <a:pPr lvl="1"/>
            <a:r>
              <a:rPr lang="en-US" sz="1600" dirty="0"/>
              <a:t>UI</a:t>
            </a:r>
          </a:p>
          <a:p>
            <a:pPr lvl="1"/>
            <a:r>
              <a:rPr lang="en-US" sz="1600" dirty="0"/>
              <a:t>Application logic</a:t>
            </a:r>
          </a:p>
          <a:p>
            <a:pPr lvl="1"/>
            <a:r>
              <a:rPr lang="en-US" sz="1600" dirty="0"/>
              <a:t>Database tables.</a:t>
            </a:r>
          </a:p>
        </p:txBody>
      </p:sp>
      <p:sp>
        <p:nvSpPr>
          <p:cNvPr id="5" name="Title 4">
            <a:extLst>
              <a:ext uri="{FF2B5EF4-FFF2-40B4-BE49-F238E27FC236}">
                <a16:creationId xmlns:a16="http://schemas.microsoft.com/office/drawing/2014/main" id="{BC598D01-8B80-7C4C-A43C-97D975F6D1E6}"/>
              </a:ext>
            </a:extLst>
          </p:cNvPr>
          <p:cNvSpPr>
            <a:spLocks noGrp="1"/>
          </p:cNvSpPr>
          <p:nvPr>
            <p:ph type="title"/>
          </p:nvPr>
        </p:nvSpPr>
        <p:spPr/>
        <p:txBody>
          <a:bodyPr/>
          <a:lstStyle/>
          <a:p>
            <a:r>
              <a:rPr lang="en-US" dirty="0"/>
              <a:t>User Story</a:t>
            </a:r>
          </a:p>
        </p:txBody>
      </p:sp>
      <p:pic>
        <p:nvPicPr>
          <p:cNvPr id="2" name="Picture 1">
            <a:extLst>
              <a:ext uri="{FF2B5EF4-FFF2-40B4-BE49-F238E27FC236}">
                <a16:creationId xmlns:a16="http://schemas.microsoft.com/office/drawing/2014/main" id="{F75F4C59-DD2A-A242-9DAE-7C7EF674D70C}"/>
              </a:ext>
            </a:extLst>
          </p:cNvPr>
          <p:cNvPicPr>
            <a:picLocks noChangeAspect="1"/>
          </p:cNvPicPr>
          <p:nvPr/>
        </p:nvPicPr>
        <p:blipFill>
          <a:blip r:embed="rId3"/>
          <a:stretch>
            <a:fillRect/>
          </a:stretch>
        </p:blipFill>
        <p:spPr>
          <a:xfrm>
            <a:off x="3733800" y="2746641"/>
            <a:ext cx="4648200" cy="1891337"/>
          </a:xfrm>
          <a:prstGeom prst="rect">
            <a:avLst/>
          </a:prstGeom>
        </p:spPr>
      </p:pic>
    </p:spTree>
    <p:extLst>
      <p:ext uri="{BB962C8B-B14F-4D97-AF65-F5344CB8AC3E}">
        <p14:creationId xmlns:p14="http://schemas.microsoft.com/office/powerpoint/2010/main" val="21880128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D139E7-17D8-6F4D-80A4-00AC732E10E3}"/>
              </a:ext>
            </a:extLst>
          </p:cNvPr>
          <p:cNvSpPr>
            <a:spLocks noGrp="1"/>
          </p:cNvSpPr>
          <p:nvPr>
            <p:ph idx="1"/>
          </p:nvPr>
        </p:nvSpPr>
        <p:spPr>
          <a:xfrm>
            <a:off x="86284" y="2392616"/>
            <a:ext cx="8839200" cy="2253963"/>
          </a:xfrm>
        </p:spPr>
        <p:txBody>
          <a:bodyPr/>
          <a:lstStyle/>
          <a:p>
            <a:r>
              <a:rPr lang="en-US" sz="1400" dirty="0"/>
              <a:t>Resources: (https://restful-</a:t>
            </a:r>
            <a:r>
              <a:rPr lang="en-US" sz="1400" dirty="0" err="1"/>
              <a:t>api</a:t>
            </a:r>
            <a:r>
              <a:rPr lang="en-US" sz="1400" dirty="0"/>
              <a:t>-</a:t>
            </a:r>
            <a:r>
              <a:rPr lang="en-US" sz="1400" dirty="0" err="1"/>
              <a:t>design.readthedocs.io</a:t>
            </a:r>
            <a:r>
              <a:rPr lang="en-US" sz="1400" dirty="0"/>
              <a:t>/</a:t>
            </a:r>
            <a:r>
              <a:rPr lang="en-US" sz="1400" dirty="0" err="1"/>
              <a:t>en</a:t>
            </a:r>
            <a:r>
              <a:rPr lang="en-US" sz="1400" dirty="0"/>
              <a:t>/latest/</a:t>
            </a:r>
            <a:r>
              <a:rPr lang="en-US" sz="1400" dirty="0" err="1"/>
              <a:t>resources.html</a:t>
            </a:r>
            <a:r>
              <a:rPr lang="en-US" sz="1400" dirty="0"/>
              <a:t>)</a:t>
            </a:r>
          </a:p>
          <a:p>
            <a:pPr lvl="1"/>
            <a:r>
              <a:rPr lang="en-US" sz="1200" dirty="0"/>
              <a:t>The fundamental concept in any RESTful API is the resource. A resource is an object with a type, associated data, relationships to other resources, and a set of methods that operate on it.</a:t>
            </a:r>
          </a:p>
          <a:p>
            <a:pPr lvl="1"/>
            <a:r>
              <a:rPr lang="en-US" sz="1200" dirty="0"/>
              <a:t>... ... information that describes available resources types, their behavior, and their relationships the resource model of an API. The resource model can be viewed as the RESTful mapping of the application data model.</a:t>
            </a:r>
          </a:p>
          <a:p>
            <a:r>
              <a:rPr lang="en-US" sz="1400" dirty="0"/>
              <a:t>APIs:</a:t>
            </a:r>
          </a:p>
          <a:p>
            <a:pPr lvl="1"/>
            <a:r>
              <a:rPr lang="en-US" sz="1200" dirty="0"/>
              <a:t>... ... APIs expose functionality of an application or service that exists independently of the API. (DFF comment – the data)</a:t>
            </a:r>
          </a:p>
          <a:p>
            <a:pPr lvl="1"/>
            <a:r>
              <a:rPr lang="en-US" sz="1200" dirty="0"/>
              <a:t>Understanding enough of the important details of the application for which an API is to be created, so that an informed decision can be made as to what functionality needs to be exposed ... ...</a:t>
            </a:r>
          </a:p>
          <a:p>
            <a:pPr lvl="1"/>
            <a:r>
              <a:rPr lang="en-US" sz="1200" dirty="0"/>
              <a:t>Modeling this functionality in an API that addresses all use cases that come up in the real world ... ...</a:t>
            </a:r>
          </a:p>
          <a:p>
            <a:endParaRPr lang="en-US" sz="1400" dirty="0"/>
          </a:p>
        </p:txBody>
      </p:sp>
      <p:sp>
        <p:nvSpPr>
          <p:cNvPr id="3" name="Title 2">
            <a:extLst>
              <a:ext uri="{FF2B5EF4-FFF2-40B4-BE49-F238E27FC236}">
                <a16:creationId xmlns:a16="http://schemas.microsoft.com/office/drawing/2014/main" id="{8857B600-0782-AF47-9506-86A5ACE6715E}"/>
              </a:ext>
            </a:extLst>
          </p:cNvPr>
          <p:cNvSpPr>
            <a:spLocks noGrp="1"/>
          </p:cNvSpPr>
          <p:nvPr>
            <p:ph type="title"/>
          </p:nvPr>
        </p:nvSpPr>
        <p:spPr/>
        <p:txBody>
          <a:bodyPr/>
          <a:lstStyle/>
          <a:p>
            <a:r>
              <a:rPr lang="en-US" dirty="0"/>
              <a:t>Simple Example – A Resource</a:t>
            </a:r>
          </a:p>
        </p:txBody>
      </p:sp>
      <p:pic>
        <p:nvPicPr>
          <p:cNvPr id="4" name="Picture 3">
            <a:extLst>
              <a:ext uri="{FF2B5EF4-FFF2-40B4-BE49-F238E27FC236}">
                <a16:creationId xmlns:a16="http://schemas.microsoft.com/office/drawing/2014/main" id="{DCBCE7B2-4122-1546-9B19-39D1CE35EB22}"/>
              </a:ext>
            </a:extLst>
          </p:cNvPr>
          <p:cNvPicPr>
            <a:picLocks noChangeAspect="1"/>
          </p:cNvPicPr>
          <p:nvPr/>
        </p:nvPicPr>
        <p:blipFill>
          <a:blip r:embed="rId2"/>
          <a:stretch>
            <a:fillRect/>
          </a:stretch>
        </p:blipFill>
        <p:spPr>
          <a:xfrm>
            <a:off x="19455" y="666750"/>
            <a:ext cx="3574915" cy="1600200"/>
          </a:xfrm>
          <a:prstGeom prst="rect">
            <a:avLst/>
          </a:prstGeom>
        </p:spPr>
      </p:pic>
      <p:sp>
        <p:nvSpPr>
          <p:cNvPr id="5" name="Rectangle 4">
            <a:extLst>
              <a:ext uri="{FF2B5EF4-FFF2-40B4-BE49-F238E27FC236}">
                <a16:creationId xmlns:a16="http://schemas.microsoft.com/office/drawing/2014/main" id="{0DD33EE1-96AB-5445-A240-22112BAEFA31}"/>
              </a:ext>
            </a:extLst>
          </p:cNvPr>
          <p:cNvSpPr/>
          <p:nvPr/>
        </p:nvSpPr>
        <p:spPr>
          <a:xfrm>
            <a:off x="-1621" y="444319"/>
            <a:ext cx="3659221"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https://restful-</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api</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design.readthedocs.io</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en</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/latest/</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resources.html</a:t>
            </a:r>
            <a:endPar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pic>
        <p:nvPicPr>
          <p:cNvPr id="6" name="Picture 5">
            <a:extLst>
              <a:ext uri="{FF2B5EF4-FFF2-40B4-BE49-F238E27FC236}">
                <a16:creationId xmlns:a16="http://schemas.microsoft.com/office/drawing/2014/main" id="{08EAC36C-F2B0-8F47-8788-696B02297963}"/>
              </a:ext>
            </a:extLst>
          </p:cNvPr>
          <p:cNvPicPr>
            <a:picLocks noChangeAspect="1"/>
          </p:cNvPicPr>
          <p:nvPr/>
        </p:nvPicPr>
        <p:blipFill>
          <a:blip r:embed="rId3"/>
          <a:stretch>
            <a:fillRect/>
          </a:stretch>
        </p:blipFill>
        <p:spPr>
          <a:xfrm>
            <a:off x="4038600" y="496921"/>
            <a:ext cx="4064073" cy="1869395"/>
          </a:xfrm>
          <a:prstGeom prst="rect">
            <a:avLst/>
          </a:prstGeom>
        </p:spPr>
      </p:pic>
      <p:cxnSp>
        <p:nvCxnSpPr>
          <p:cNvPr id="8" name="Straight Arrow Connector 7">
            <a:extLst>
              <a:ext uri="{FF2B5EF4-FFF2-40B4-BE49-F238E27FC236}">
                <a16:creationId xmlns:a16="http://schemas.microsoft.com/office/drawing/2014/main" id="{6B6636BC-AF02-B648-B4F3-BBCB6E355924}"/>
              </a:ext>
            </a:extLst>
          </p:cNvPr>
          <p:cNvCxnSpPr/>
          <p:nvPr/>
        </p:nvCxnSpPr>
        <p:spPr>
          <a:xfrm flipH="1">
            <a:off x="4191000" y="2190750"/>
            <a:ext cx="381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D04C581-A01C-BF4D-A289-EF2B209D524B}"/>
              </a:ext>
            </a:extLst>
          </p:cNvPr>
          <p:cNvSpPr txBox="1"/>
          <p:nvPr/>
        </p:nvSpPr>
        <p:spPr>
          <a:xfrm>
            <a:off x="8001000" y="1729829"/>
            <a:ext cx="1064715" cy="76944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Interaction</a:t>
            </a:r>
            <a:b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flow is</a:t>
            </a:r>
            <a:b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right-to-left</a:t>
            </a:r>
            <a:b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br>
            <a:r>
              <a:rPr kumimoji="0" lang="en-US" sz="1100" b="0" i="0" u="none" strike="noStrike" kern="1200" cap="none" spc="0" normalizeH="0" baseline="0" noProof="0" dirty="0">
                <a:ln>
                  <a:noFill/>
                </a:ln>
                <a:solidFill>
                  <a:srgbClr val="0070C0"/>
                </a:solidFill>
                <a:effectLst/>
                <a:uLnTx/>
                <a:uFillTx/>
                <a:latin typeface="Calibri" charset="0"/>
                <a:ea typeface="ＭＳ Ｐゴシック" charset="-128"/>
                <a:cs typeface="+mn-cs"/>
              </a:rPr>
              <a:t>in this diagram.</a:t>
            </a:r>
          </a:p>
        </p:txBody>
      </p:sp>
    </p:spTree>
    <p:extLst>
      <p:ext uri="{BB962C8B-B14F-4D97-AF65-F5344CB8AC3E}">
        <p14:creationId xmlns:p14="http://schemas.microsoft.com/office/powerpoint/2010/main" val="34463838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A7D9B3-1A64-134D-B4AA-60181D7E37FC}"/>
              </a:ext>
            </a:extLst>
          </p:cNvPr>
          <p:cNvSpPr>
            <a:spLocks noGrp="1"/>
          </p:cNvSpPr>
          <p:nvPr>
            <p:ph idx="1"/>
          </p:nvPr>
        </p:nvSpPr>
        <p:spPr/>
        <p:txBody>
          <a:bodyPr/>
          <a:lstStyle/>
          <a:p>
            <a:r>
              <a:rPr lang="en-US" sz="1800" dirty="0"/>
              <a:t>Definitions:</a:t>
            </a:r>
          </a:p>
          <a:p>
            <a:pPr lvl="1"/>
            <a:r>
              <a:rPr lang="en-US" sz="1600" dirty="0"/>
              <a:t>“In computer programming, create, read, update, and delete[1] (CRUD) are the four basic functions of persistent storage.”</a:t>
            </a:r>
          </a:p>
          <a:p>
            <a:pPr lvl="1"/>
            <a:r>
              <a:rPr lang="en-US" sz="1600" dirty="0"/>
              <a:t>“The acronym CRUD refers to all of the major functions that are implemented in relational database applications. Each letter in the acronym can map to a standard Structured Query Language (SQL) statement, Hypertext Transfer Protocol (HTTP) method (this is typically used to build RESTful APIs[5]) or Data Distribution Service (DDS) operation.”</a:t>
            </a:r>
          </a:p>
        </p:txBody>
      </p:sp>
      <p:sp>
        <p:nvSpPr>
          <p:cNvPr id="3" name="Title 2">
            <a:extLst>
              <a:ext uri="{FF2B5EF4-FFF2-40B4-BE49-F238E27FC236}">
                <a16:creationId xmlns:a16="http://schemas.microsoft.com/office/drawing/2014/main" id="{D4315A38-7C11-B343-932D-AC7E6F9DAD6A}"/>
              </a:ext>
            </a:extLst>
          </p:cNvPr>
          <p:cNvSpPr>
            <a:spLocks noGrp="1"/>
          </p:cNvSpPr>
          <p:nvPr>
            <p:ph type="title"/>
          </p:nvPr>
        </p:nvSpPr>
        <p:spPr/>
        <p:txBody>
          <a:bodyPr/>
          <a:lstStyle/>
          <a:p>
            <a:r>
              <a:rPr lang="en-US" dirty="0"/>
              <a:t>CRUD </a:t>
            </a:r>
            <a:r>
              <a:rPr lang="en-US" sz="1600" dirty="0"/>
              <a:t>(https://</a:t>
            </a:r>
            <a:r>
              <a:rPr lang="en-US" sz="1600" dirty="0" err="1"/>
              <a:t>en.wikipedia.org</a:t>
            </a:r>
            <a:r>
              <a:rPr lang="en-US" sz="1600" dirty="0"/>
              <a:t>/wiki/Create,_read,_</a:t>
            </a:r>
            <a:r>
              <a:rPr lang="en-US" sz="1600" dirty="0" err="1"/>
              <a:t>update_and_delete</a:t>
            </a:r>
            <a:r>
              <a:rPr lang="en-US" sz="1600" dirty="0"/>
              <a:t>)</a:t>
            </a:r>
            <a:endParaRPr lang="en-US" dirty="0"/>
          </a:p>
        </p:txBody>
      </p:sp>
      <p:pic>
        <p:nvPicPr>
          <p:cNvPr id="4" name="Picture 3">
            <a:extLst>
              <a:ext uri="{FF2B5EF4-FFF2-40B4-BE49-F238E27FC236}">
                <a16:creationId xmlns:a16="http://schemas.microsoft.com/office/drawing/2014/main" id="{2FF8C415-AAF6-CB41-AA82-653669F559FC}"/>
              </a:ext>
            </a:extLst>
          </p:cNvPr>
          <p:cNvPicPr>
            <a:picLocks noChangeAspect="1"/>
          </p:cNvPicPr>
          <p:nvPr/>
        </p:nvPicPr>
        <p:blipFill>
          <a:blip r:embed="rId2"/>
          <a:stretch>
            <a:fillRect/>
          </a:stretch>
        </p:blipFill>
        <p:spPr>
          <a:xfrm>
            <a:off x="145915" y="2625657"/>
            <a:ext cx="3627549" cy="1981200"/>
          </a:xfrm>
          <a:prstGeom prst="rect">
            <a:avLst/>
          </a:prstGeom>
        </p:spPr>
      </p:pic>
      <p:sp>
        <p:nvSpPr>
          <p:cNvPr id="5" name="Content Placeholder 1">
            <a:extLst>
              <a:ext uri="{FF2B5EF4-FFF2-40B4-BE49-F238E27FC236}">
                <a16:creationId xmlns:a16="http://schemas.microsoft.com/office/drawing/2014/main" id="{9B217ADF-BEE5-3040-9604-20C967EDCAD9}"/>
              </a:ext>
            </a:extLst>
          </p:cNvPr>
          <p:cNvSpPr txBox="1">
            <a:spLocks/>
          </p:cNvSpPr>
          <p:nvPr/>
        </p:nvSpPr>
        <p:spPr>
          <a:xfrm>
            <a:off x="3886200" y="2571750"/>
            <a:ext cx="5029200" cy="19812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Do not worry about Data Distribution Service.</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For our purposes HTTP – REST</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Entity Set:</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Table in SQL</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Collection Resource in REST.</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Entity:</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Row in SQL</a:t>
            </a:r>
          </a:p>
          <a:p>
            <a:pPr marL="742950" marR="0" lvl="1" indent="-285750" algn="l" defTabSz="457200" rtl="0" eaLnBrk="1" fontAlgn="base" latinLnBrk="0" hangingPunct="1">
              <a:lnSpc>
                <a:spcPct val="100000"/>
              </a:lnSpc>
              <a:spcBef>
                <a:spcPts val="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Resource in REST</a:t>
            </a:r>
          </a:p>
          <a:p>
            <a:pPr marL="342900" marR="0" lvl="0" indent="-342900" algn="l" defTabSz="457200" rtl="0" eaLnBrk="1" fontAlgn="base" latinLnBrk="0" hangingPunct="1">
              <a:lnSpc>
                <a:spcPct val="100000"/>
              </a:lnSpc>
              <a:spcBef>
                <a:spcPts val="0"/>
              </a:spcBef>
              <a:spcAft>
                <a:spcPct val="0"/>
              </a:spcAft>
              <a:buClrTx/>
              <a:buSzTx/>
              <a:buFont typeface="Arial" charset="0"/>
              <a:buChar char="•"/>
              <a:tabLst/>
              <a:defRPr/>
            </a:pPr>
            <a:endPar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550577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3592C9-EFFA-BE48-BC57-0DAD5F74C11F}"/>
              </a:ext>
            </a:extLst>
          </p:cNvPr>
          <p:cNvSpPr>
            <a:spLocks noGrp="1"/>
          </p:cNvSpPr>
          <p:nvPr>
            <p:ph idx="1"/>
          </p:nvPr>
        </p:nvSpPr>
        <p:spPr/>
        <p:txBody>
          <a:bodyPr/>
          <a:lstStyle/>
          <a:p>
            <a:r>
              <a:rPr lang="en-US" sz="1400" dirty="0"/>
              <a:t>“A REST API is a way for two computer systems to communicate over HTTP in a similar way to web browsers and servers. Sharing data between two or more systems has always been a fundamental requirement of software development.)</a:t>
            </a:r>
          </a:p>
          <a:p>
            <a:r>
              <a:rPr lang="en-US" sz="1400" dirty="0"/>
              <a:t>“Like any other architectural style, REST also does have it’s own 6 guiding constraints which must be satisfied if an interface needs to be referred as RESTful.”</a:t>
            </a:r>
          </a:p>
        </p:txBody>
      </p:sp>
      <p:sp>
        <p:nvSpPr>
          <p:cNvPr id="3" name="Title 2">
            <a:extLst>
              <a:ext uri="{FF2B5EF4-FFF2-40B4-BE49-F238E27FC236}">
                <a16:creationId xmlns:a16="http://schemas.microsoft.com/office/drawing/2014/main" id="{5E1FFF33-15C3-3340-8665-70F3F60CD030}"/>
              </a:ext>
            </a:extLst>
          </p:cNvPr>
          <p:cNvSpPr>
            <a:spLocks noGrp="1"/>
          </p:cNvSpPr>
          <p:nvPr>
            <p:ph type="title"/>
          </p:nvPr>
        </p:nvSpPr>
        <p:spPr/>
        <p:txBody>
          <a:bodyPr/>
          <a:lstStyle/>
          <a:p>
            <a:r>
              <a:rPr lang="en-US" dirty="0"/>
              <a:t>REST API Definition</a:t>
            </a:r>
          </a:p>
        </p:txBody>
      </p:sp>
      <p:pic>
        <p:nvPicPr>
          <p:cNvPr id="4" name="Picture 3">
            <a:extLst>
              <a:ext uri="{FF2B5EF4-FFF2-40B4-BE49-F238E27FC236}">
                <a16:creationId xmlns:a16="http://schemas.microsoft.com/office/drawing/2014/main" id="{E0C11EA8-3015-F440-A116-DEBAB36A4F39}"/>
              </a:ext>
            </a:extLst>
          </p:cNvPr>
          <p:cNvPicPr>
            <a:picLocks noChangeAspect="1"/>
          </p:cNvPicPr>
          <p:nvPr/>
        </p:nvPicPr>
        <p:blipFill>
          <a:blip r:embed="rId2"/>
          <a:stretch>
            <a:fillRect/>
          </a:stretch>
        </p:blipFill>
        <p:spPr>
          <a:xfrm>
            <a:off x="76200" y="666207"/>
            <a:ext cx="5349498" cy="3924843"/>
          </a:xfrm>
          <a:prstGeom prst="rect">
            <a:avLst/>
          </a:prstGeom>
        </p:spPr>
      </p:pic>
      <p:sp>
        <p:nvSpPr>
          <p:cNvPr id="5" name="Content Placeholder 1">
            <a:extLst>
              <a:ext uri="{FF2B5EF4-FFF2-40B4-BE49-F238E27FC236}">
                <a16:creationId xmlns:a16="http://schemas.microsoft.com/office/drawing/2014/main" id="{8F334BCD-CB15-494F-8D5B-AD979AA1D4CA}"/>
              </a:ext>
            </a:extLst>
          </p:cNvPr>
          <p:cNvSpPr txBox="1">
            <a:spLocks/>
          </p:cNvSpPr>
          <p:nvPr/>
        </p:nvSpPr>
        <p:spPr>
          <a:xfrm>
            <a:off x="5562600" y="1962150"/>
            <a:ext cx="3472774" cy="2722845"/>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Open API Definition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400" b="0" i="0" u="none" strike="noStrike" kern="1200" cap="none" spc="0" normalizeH="0" baseline="0" noProof="0" dirty="0">
                <a:ln>
                  <a:noFill/>
                </a:ln>
                <a:solidFill>
                  <a:srgbClr val="7030A0"/>
                </a:solidFill>
                <a:effectLst/>
                <a:uLnTx/>
                <a:uFillTx/>
                <a:latin typeface="Calibri"/>
                <a:ea typeface="ＭＳ Ｐゴシック" charset="-128"/>
                <a:cs typeface="+mn-cs"/>
              </a:rPr>
              <a:t>API Tags/Groupings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A resource has</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FF0000"/>
                </a:solidFill>
                <a:effectLst/>
                <a:uLnTx/>
                <a:uFillTx/>
                <a:latin typeface="Calibri"/>
                <a:ea typeface="ＭＳ Ｐゴシック" charset="-128"/>
                <a:cs typeface="+mn-cs"/>
              </a:rPr>
              <a:t>Paths</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B050"/>
                </a:solidFill>
                <a:effectLst/>
                <a:uLnTx/>
                <a:uFillTx/>
                <a:latin typeface="Calibri"/>
                <a:ea typeface="ＭＳ Ｐゴシック" charset="-128"/>
                <a:cs typeface="+mn-cs"/>
              </a:rPr>
              <a:t>Methods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400" b="0" i="0" u="none" strike="noStrike" kern="1200" cap="none" spc="0" normalizeH="0" baseline="0" noProof="0" dirty="0">
                <a:ln>
                  <a:noFill/>
                </a:ln>
                <a:solidFill>
                  <a:srgbClr val="0070C0"/>
                </a:solidFill>
                <a:effectLst/>
                <a:uLnTx/>
                <a:uFillTx/>
                <a:latin typeface="Calibri"/>
                <a:ea typeface="ＭＳ Ｐゴシック" charset="-128"/>
                <a:cs typeface="+mn-cs"/>
              </a:rPr>
              <a:t>Schema (Data Formats)</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t>Sent on POST and PUT</a:t>
            </a: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t>Returned on GET</a:t>
            </a:r>
            <a:br>
              <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rPr>
            </a:br>
            <a:endParaRPr kumimoji="0" lang="en-US" sz="1200" b="0" i="0" u="none" strike="noStrike" kern="1200" cap="none" spc="0" normalizeH="0" baseline="0" noProof="0" dirty="0">
              <a:ln>
                <a:noFill/>
              </a:ln>
              <a:solidFill>
                <a:srgbClr val="0070C0"/>
              </a:solidFill>
              <a:effectLst/>
              <a:uLnTx/>
              <a:uFillTx/>
              <a:latin typeface="Calibri"/>
              <a:ea typeface="ＭＳ Ｐゴシック" charset="-128"/>
              <a:cs typeface="+mn-cs"/>
            </a:endParaRPr>
          </a:p>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This material is just FYI and to help with understanding concepts, mapping to DB, ...</a:t>
            </a:r>
          </a:p>
        </p:txBody>
      </p:sp>
      <p:sp>
        <p:nvSpPr>
          <p:cNvPr id="6" name="Rectangle 5">
            <a:extLst>
              <a:ext uri="{FF2B5EF4-FFF2-40B4-BE49-F238E27FC236}">
                <a16:creationId xmlns:a16="http://schemas.microsoft.com/office/drawing/2014/main" id="{BC634DAE-DB35-914E-9FCF-3ED4D21D359A}"/>
              </a:ext>
            </a:extLst>
          </p:cNvPr>
          <p:cNvSpPr/>
          <p:nvPr/>
        </p:nvSpPr>
        <p:spPr>
          <a:xfrm>
            <a:off x="76200" y="2114550"/>
            <a:ext cx="1676400" cy="762000"/>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61561E56-7794-8341-8D3A-C26941FEDA33}"/>
              </a:ext>
            </a:extLst>
          </p:cNvPr>
          <p:cNvSpPr/>
          <p:nvPr/>
        </p:nvSpPr>
        <p:spPr>
          <a:xfrm>
            <a:off x="457200" y="2971800"/>
            <a:ext cx="2133600" cy="36195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7DDB81B1-3115-4845-9148-61F03B1027FD}"/>
              </a:ext>
            </a:extLst>
          </p:cNvPr>
          <p:cNvSpPr/>
          <p:nvPr/>
        </p:nvSpPr>
        <p:spPr>
          <a:xfrm>
            <a:off x="76200" y="2917462"/>
            <a:ext cx="381000" cy="416287"/>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541E0EC0-90A6-2C46-959D-14F28B5FD0FE}"/>
              </a:ext>
            </a:extLst>
          </p:cNvPr>
          <p:cNvSpPr/>
          <p:nvPr/>
        </p:nvSpPr>
        <p:spPr>
          <a:xfrm>
            <a:off x="76200" y="3714750"/>
            <a:ext cx="5349498" cy="8763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75733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Analysis System</a:t>
            </a:r>
          </a:p>
        </p:txBody>
      </p:sp>
      <p:sp>
        <p:nvSpPr>
          <p:cNvPr id="9" name="TextBox 9">
            <a:extLst>
              <a:ext uri="{FF2B5EF4-FFF2-40B4-BE49-F238E27FC236}">
                <a16:creationId xmlns:a16="http://schemas.microsoft.com/office/drawing/2014/main" id="{19A3C7CF-7BCA-4E73-A9F5-451B26EC6FB7}"/>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12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94</a:t>
            </a:fld>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(F21): </a:t>
            </a:r>
            <a:r>
              <a:rPr kumimoji="0" lang="en-US" altLang="en-US" sz="120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10: No SQL, Module II, Module IV-1</a:t>
            </a:r>
          </a:p>
        </p:txBody>
      </p:sp>
    </p:spTree>
    <p:extLst>
      <p:ext uri="{BB962C8B-B14F-4D97-AF65-F5344CB8AC3E}">
        <p14:creationId xmlns:p14="http://schemas.microsoft.com/office/powerpoint/2010/main" val="38526535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7F1C0F-5701-FF48-AC3B-04B33749AE08}"/>
              </a:ext>
            </a:extLst>
          </p:cNvPr>
          <p:cNvSpPr>
            <a:spLocks noGrp="1"/>
          </p:cNvSpPr>
          <p:nvPr>
            <p:ph idx="1"/>
          </p:nvPr>
        </p:nvSpPr>
        <p:spPr/>
        <p:txBody>
          <a:bodyPr/>
          <a:lstStyle/>
          <a:p>
            <a:r>
              <a:rPr lang="en-US" sz="1600" dirty="0"/>
              <a:t>Focus is on the Analysis Data System (Primary Focus):</a:t>
            </a:r>
          </a:p>
          <a:p>
            <a:pPr lvl="1"/>
            <a:r>
              <a:rPr lang="en-US" sz="1400" dirty="0"/>
              <a:t>Data Lake is source data, imported and added to common database/model. (e.g. </a:t>
            </a:r>
            <a:r>
              <a:rPr lang="en-US" sz="1400" dirty="0" err="1"/>
              <a:t>Lahman</a:t>
            </a:r>
            <a:r>
              <a:rPr lang="en-US" sz="1400" dirty="0"/>
              <a:t> Baseball DB)</a:t>
            </a:r>
          </a:p>
          <a:p>
            <a:pPr lvl="1"/>
            <a:r>
              <a:rPr lang="en-US" sz="1400" dirty="0"/>
              <a:t>Analysis data is transformed data suitable for analysis, and analysis results. (e.g. Transformed </a:t>
            </a:r>
            <a:r>
              <a:rPr lang="en-US" sz="1400" dirty="0" err="1"/>
              <a:t>Lahman’s</a:t>
            </a:r>
            <a:r>
              <a:rPr lang="en-US" sz="1400" dirty="0"/>
              <a:t> Data)</a:t>
            </a:r>
          </a:p>
          <a:p>
            <a:r>
              <a:rPr lang="en-US" sz="1600" dirty="0"/>
              <a:t>Various analysis and processing tools use the data for insight, visualization, etc. (e.g. </a:t>
            </a:r>
            <a:r>
              <a:rPr lang="en-US" sz="1600" dirty="0" err="1"/>
              <a:t>Jupyter</a:t>
            </a:r>
            <a:r>
              <a:rPr lang="en-US" sz="1600" dirty="0"/>
              <a:t>, Pandas)</a:t>
            </a:r>
          </a:p>
        </p:txBody>
      </p:sp>
      <p:sp>
        <p:nvSpPr>
          <p:cNvPr id="3" name="Title 2">
            <a:extLst>
              <a:ext uri="{FF2B5EF4-FFF2-40B4-BE49-F238E27FC236}">
                <a16:creationId xmlns:a16="http://schemas.microsoft.com/office/drawing/2014/main" id="{BC111B39-1D3A-A943-9C5C-7A768BAAD90F}"/>
              </a:ext>
            </a:extLst>
          </p:cNvPr>
          <p:cNvSpPr>
            <a:spLocks noGrp="1"/>
          </p:cNvSpPr>
          <p:nvPr>
            <p:ph type="title"/>
          </p:nvPr>
        </p:nvSpPr>
        <p:spPr/>
        <p:txBody>
          <a:bodyPr/>
          <a:lstStyle/>
          <a:p>
            <a:r>
              <a:rPr lang="en-US" dirty="0"/>
              <a:t>Analysis System – Fantasy Baseball Concept</a:t>
            </a:r>
          </a:p>
        </p:txBody>
      </p:sp>
      <p:sp>
        <p:nvSpPr>
          <p:cNvPr id="4" name="Rounded Rectangle 3">
            <a:extLst>
              <a:ext uri="{FF2B5EF4-FFF2-40B4-BE49-F238E27FC236}">
                <a16:creationId xmlns:a16="http://schemas.microsoft.com/office/drawing/2014/main" id="{6F82D6BB-A840-BB4F-9A17-EAFDA2424D1D}"/>
              </a:ext>
            </a:extLst>
          </p:cNvPr>
          <p:cNvSpPr/>
          <p:nvPr/>
        </p:nvSpPr>
        <p:spPr>
          <a:xfrm>
            <a:off x="381001" y="2779236"/>
            <a:ext cx="6934200" cy="1759527"/>
          </a:xfrm>
          <a:prstGeom prst="roundRect">
            <a:avLst/>
          </a:prstGeom>
          <a:solidFill>
            <a:schemeClr val="bg1">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Analysis Data System</a:t>
            </a:r>
          </a:p>
        </p:txBody>
      </p:sp>
      <p:sp>
        <p:nvSpPr>
          <p:cNvPr id="5" name="Rounded Rectangle 4">
            <a:extLst>
              <a:ext uri="{FF2B5EF4-FFF2-40B4-BE49-F238E27FC236}">
                <a16:creationId xmlns:a16="http://schemas.microsoft.com/office/drawing/2014/main" id="{48252F36-C8DB-674C-866D-17BA2AEBAD9F}"/>
              </a:ext>
            </a:extLst>
          </p:cNvPr>
          <p:cNvSpPr/>
          <p:nvPr/>
        </p:nvSpPr>
        <p:spPr>
          <a:xfrm>
            <a:off x="533399" y="3257550"/>
            <a:ext cx="2590800" cy="1219200"/>
          </a:xfrm>
          <a:prstGeom prst="roundRect">
            <a:avLst/>
          </a:prstGeom>
          <a:solidFill>
            <a:srgbClr val="00B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Analysis Data</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Transformed for analysis.</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Analyzed and derived information.</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ounded Rectangle 5">
            <a:extLst>
              <a:ext uri="{FF2B5EF4-FFF2-40B4-BE49-F238E27FC236}">
                <a16:creationId xmlns:a16="http://schemas.microsoft.com/office/drawing/2014/main" id="{DE7EDF3B-6A07-3243-95EE-BA369C8FAF31}"/>
              </a:ext>
            </a:extLst>
          </p:cNvPr>
          <p:cNvSpPr/>
          <p:nvPr/>
        </p:nvSpPr>
        <p:spPr>
          <a:xfrm>
            <a:off x="4419599" y="3246606"/>
            <a:ext cx="2590800" cy="1219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Data Lake</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Loaded, unprocessed</a:t>
            </a:r>
            <a:br>
              <a:rPr kumimoji="0" lang="en-US" sz="1200" b="0" i="0" u="none" strike="noStrike" kern="1200" cap="none" spc="0" normalizeH="0" baseline="0" noProof="0" dirty="0">
                <a:ln>
                  <a:noFill/>
                </a:ln>
                <a:solidFill>
                  <a:prstClr val="white"/>
                </a:solidFill>
                <a:effectLst/>
                <a:uLnTx/>
                <a:uFillTx/>
                <a:latin typeface="Calibri"/>
                <a:ea typeface="+mn-ea"/>
                <a:cs typeface="+mn-cs"/>
              </a:rPr>
            </a:br>
            <a:r>
              <a:rPr kumimoji="0" lang="en-US" sz="1200" b="0" i="0" u="none" strike="noStrike" kern="1200" cap="none" spc="0" normalizeH="0" baseline="0" noProof="0" dirty="0">
                <a:ln>
                  <a:noFill/>
                </a:ln>
                <a:solidFill>
                  <a:prstClr val="white"/>
                </a:solidFill>
                <a:effectLst/>
                <a:uLnTx/>
                <a:uFillTx/>
                <a:latin typeface="Calibri"/>
                <a:ea typeface="+mn-ea"/>
                <a:cs typeface="+mn-cs"/>
              </a:rPr>
              <a:t>Original input data.</a:t>
            </a:r>
          </a:p>
        </p:txBody>
      </p:sp>
      <p:sp>
        <p:nvSpPr>
          <p:cNvPr id="7" name="Left Brace 6">
            <a:extLst>
              <a:ext uri="{FF2B5EF4-FFF2-40B4-BE49-F238E27FC236}">
                <a16:creationId xmlns:a16="http://schemas.microsoft.com/office/drawing/2014/main" id="{F7CFEF93-7B2C-024A-B93C-F0E110955F30}"/>
              </a:ext>
            </a:extLst>
          </p:cNvPr>
          <p:cNvSpPr/>
          <p:nvPr/>
        </p:nvSpPr>
        <p:spPr>
          <a:xfrm>
            <a:off x="7467600" y="2495550"/>
            <a:ext cx="533400" cy="1890814"/>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3D418E87-5F29-4544-8C35-82FD39272C82}"/>
              </a:ext>
            </a:extLst>
          </p:cNvPr>
          <p:cNvSpPr txBox="1"/>
          <p:nvPr/>
        </p:nvSpPr>
        <p:spPr>
          <a:xfrm>
            <a:off x="7869232" y="2779237"/>
            <a:ext cx="1025537" cy="1323439"/>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Transform</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And</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Load</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Processes</a:t>
            </a:r>
          </a:p>
        </p:txBody>
      </p:sp>
      <p:sp>
        <p:nvSpPr>
          <p:cNvPr id="9" name="Left Arrow 8">
            <a:extLst>
              <a:ext uri="{FF2B5EF4-FFF2-40B4-BE49-F238E27FC236}">
                <a16:creationId xmlns:a16="http://schemas.microsoft.com/office/drawing/2014/main" id="{0EF57D9D-28A2-2943-8A32-0368AABE0AFB}"/>
              </a:ext>
            </a:extLst>
          </p:cNvPr>
          <p:cNvSpPr/>
          <p:nvPr/>
        </p:nvSpPr>
        <p:spPr>
          <a:xfrm>
            <a:off x="3124200" y="3339794"/>
            <a:ext cx="1219201"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Box 9">
            <a:extLst>
              <a:ext uri="{FF2B5EF4-FFF2-40B4-BE49-F238E27FC236}">
                <a16:creationId xmlns:a16="http://schemas.microsoft.com/office/drawing/2014/main" id="{4BC0ACEA-62C9-A54C-8753-24181B0CD2FD}"/>
              </a:ext>
            </a:extLst>
          </p:cNvPr>
          <p:cNvSpPr txBox="1"/>
          <p:nvPr/>
        </p:nvSpPr>
        <p:spPr>
          <a:xfrm>
            <a:off x="3120728" y="3790645"/>
            <a:ext cx="1302343" cy="584775"/>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Data/Schema</a:t>
            </a:r>
            <a:b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Transform</a:t>
            </a:r>
          </a:p>
        </p:txBody>
      </p:sp>
      <p:sp>
        <p:nvSpPr>
          <p:cNvPr id="11" name="Rounded Rectangle 10">
            <a:extLst>
              <a:ext uri="{FF2B5EF4-FFF2-40B4-BE49-F238E27FC236}">
                <a16:creationId xmlns:a16="http://schemas.microsoft.com/office/drawing/2014/main" id="{C816A7C3-7C50-AF43-B9B7-0DCA32454505}"/>
              </a:ext>
            </a:extLst>
          </p:cNvPr>
          <p:cNvSpPr/>
          <p:nvPr/>
        </p:nvSpPr>
        <p:spPr>
          <a:xfrm>
            <a:off x="381000" y="1809750"/>
            <a:ext cx="6857997" cy="883231"/>
          </a:xfrm>
          <a:prstGeom prst="roundRect">
            <a:avLst/>
          </a:prstGeom>
          <a:solidFill>
            <a:schemeClr val="bg1">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Analysis and Processing Tools System</a:t>
            </a:r>
          </a:p>
        </p:txBody>
      </p:sp>
      <p:sp>
        <p:nvSpPr>
          <p:cNvPr id="12" name="Left Arrow 11">
            <a:extLst>
              <a:ext uri="{FF2B5EF4-FFF2-40B4-BE49-F238E27FC236}">
                <a16:creationId xmlns:a16="http://schemas.microsoft.com/office/drawing/2014/main" id="{94AC4CF6-7254-9A46-BBDC-DB82ED2AD9AC}"/>
              </a:ext>
            </a:extLst>
          </p:cNvPr>
          <p:cNvSpPr/>
          <p:nvPr/>
        </p:nvSpPr>
        <p:spPr>
          <a:xfrm rot="2967609">
            <a:off x="4654794" y="2521030"/>
            <a:ext cx="9486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Left Arrow 12">
            <a:extLst>
              <a:ext uri="{FF2B5EF4-FFF2-40B4-BE49-F238E27FC236}">
                <a16:creationId xmlns:a16="http://schemas.microsoft.com/office/drawing/2014/main" id="{C096F62E-9FB5-5E4E-A543-8FF9317D1F93}"/>
              </a:ext>
            </a:extLst>
          </p:cNvPr>
          <p:cNvSpPr/>
          <p:nvPr/>
        </p:nvSpPr>
        <p:spPr>
          <a:xfrm rot="18983018">
            <a:off x="2046472" y="2567448"/>
            <a:ext cx="9486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4E2361B9-2D9E-4741-9BA0-5BDEABD5E403}"/>
              </a:ext>
            </a:extLst>
          </p:cNvPr>
          <p:cNvPicPr>
            <a:picLocks noChangeAspect="1"/>
          </p:cNvPicPr>
          <p:nvPr/>
        </p:nvPicPr>
        <p:blipFill>
          <a:blip r:embed="rId2"/>
          <a:stretch>
            <a:fillRect/>
          </a:stretch>
        </p:blipFill>
        <p:spPr>
          <a:xfrm>
            <a:off x="4167458" y="2150913"/>
            <a:ext cx="516412" cy="516412"/>
          </a:xfrm>
          <a:prstGeom prst="rect">
            <a:avLst/>
          </a:prstGeom>
        </p:spPr>
      </p:pic>
      <p:pic>
        <p:nvPicPr>
          <p:cNvPr id="16" name="Picture 15">
            <a:extLst>
              <a:ext uri="{FF2B5EF4-FFF2-40B4-BE49-F238E27FC236}">
                <a16:creationId xmlns:a16="http://schemas.microsoft.com/office/drawing/2014/main" id="{338BAAA2-BD5B-2D49-9F09-810F28DCFDFC}"/>
              </a:ext>
            </a:extLst>
          </p:cNvPr>
          <p:cNvPicPr>
            <a:picLocks noChangeAspect="1"/>
          </p:cNvPicPr>
          <p:nvPr/>
        </p:nvPicPr>
        <p:blipFill>
          <a:blip r:embed="rId2"/>
          <a:stretch>
            <a:fillRect/>
          </a:stretch>
        </p:blipFill>
        <p:spPr>
          <a:xfrm>
            <a:off x="3593356" y="2150913"/>
            <a:ext cx="516412" cy="516412"/>
          </a:xfrm>
          <a:prstGeom prst="rect">
            <a:avLst/>
          </a:prstGeom>
        </p:spPr>
      </p:pic>
      <p:pic>
        <p:nvPicPr>
          <p:cNvPr id="17" name="Picture 16">
            <a:extLst>
              <a:ext uri="{FF2B5EF4-FFF2-40B4-BE49-F238E27FC236}">
                <a16:creationId xmlns:a16="http://schemas.microsoft.com/office/drawing/2014/main" id="{7AE7934C-2016-F845-81A6-5879200F3E15}"/>
              </a:ext>
            </a:extLst>
          </p:cNvPr>
          <p:cNvPicPr>
            <a:picLocks noChangeAspect="1"/>
          </p:cNvPicPr>
          <p:nvPr/>
        </p:nvPicPr>
        <p:blipFill>
          <a:blip r:embed="rId2"/>
          <a:stretch>
            <a:fillRect/>
          </a:stretch>
        </p:blipFill>
        <p:spPr>
          <a:xfrm>
            <a:off x="3019254" y="2150913"/>
            <a:ext cx="516412" cy="516412"/>
          </a:xfrm>
          <a:prstGeom prst="rect">
            <a:avLst/>
          </a:prstGeom>
        </p:spPr>
      </p:pic>
      <p:pic>
        <p:nvPicPr>
          <p:cNvPr id="18" name="Picture 17">
            <a:extLst>
              <a:ext uri="{FF2B5EF4-FFF2-40B4-BE49-F238E27FC236}">
                <a16:creationId xmlns:a16="http://schemas.microsoft.com/office/drawing/2014/main" id="{8D95EB86-426A-9945-9CCF-E7FD75E1FE2C}"/>
              </a:ext>
            </a:extLst>
          </p:cNvPr>
          <p:cNvPicPr>
            <a:picLocks noChangeAspect="1"/>
          </p:cNvPicPr>
          <p:nvPr/>
        </p:nvPicPr>
        <p:blipFill>
          <a:blip r:embed="rId3"/>
          <a:stretch>
            <a:fillRect/>
          </a:stretch>
        </p:blipFill>
        <p:spPr>
          <a:xfrm>
            <a:off x="686859" y="1864736"/>
            <a:ext cx="767958" cy="767958"/>
          </a:xfrm>
          <a:prstGeom prst="rect">
            <a:avLst/>
          </a:prstGeom>
        </p:spPr>
      </p:pic>
      <p:sp>
        <p:nvSpPr>
          <p:cNvPr id="19" name="Left Arrow 18">
            <a:extLst>
              <a:ext uri="{FF2B5EF4-FFF2-40B4-BE49-F238E27FC236}">
                <a16:creationId xmlns:a16="http://schemas.microsoft.com/office/drawing/2014/main" id="{7EBE3745-5BBE-DB45-BC45-FE607A7013AB}"/>
              </a:ext>
            </a:extLst>
          </p:cNvPr>
          <p:cNvSpPr/>
          <p:nvPr/>
        </p:nvSpPr>
        <p:spPr>
          <a:xfrm rot="5400000">
            <a:off x="755547" y="2673535"/>
            <a:ext cx="5653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225B3E1C-5ED9-AB4E-9C07-CF6ED9D16A74}"/>
              </a:ext>
            </a:extLst>
          </p:cNvPr>
          <p:cNvSpPr txBox="1"/>
          <p:nvPr/>
        </p:nvSpPr>
        <p:spPr>
          <a:xfrm>
            <a:off x="1572131" y="1910317"/>
            <a:ext cx="833498" cy="584775"/>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Results</a:t>
            </a:r>
            <a:b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7030A0"/>
                </a:solidFill>
                <a:effectLst/>
                <a:uLnTx/>
                <a:uFillTx/>
                <a:latin typeface="Calibri" charset="0"/>
                <a:ea typeface="ＭＳ Ｐゴシック" charset="-128"/>
                <a:cs typeface="+mn-cs"/>
              </a:rPr>
              <a:t>Reports</a:t>
            </a:r>
          </a:p>
        </p:txBody>
      </p:sp>
    </p:spTree>
    <p:extLst>
      <p:ext uri="{BB962C8B-B14F-4D97-AF65-F5344CB8AC3E}">
        <p14:creationId xmlns:p14="http://schemas.microsoft.com/office/powerpoint/2010/main" val="24364237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Information Integration</a:t>
            </a:r>
            <a:endParaRPr lang="en-US" sz="2000" dirty="0"/>
          </a:p>
        </p:txBody>
      </p:sp>
      <p:pic>
        <p:nvPicPr>
          <p:cNvPr id="5" name="Picture 4">
            <a:extLst>
              <a:ext uri="{FF2B5EF4-FFF2-40B4-BE49-F238E27FC236}">
                <a16:creationId xmlns:a16="http://schemas.microsoft.com/office/drawing/2014/main" id="{7C800687-FB7C-5641-864A-87F3FBF093BC}"/>
              </a:ext>
            </a:extLst>
          </p:cNvPr>
          <p:cNvPicPr>
            <a:picLocks noChangeAspect="1"/>
          </p:cNvPicPr>
          <p:nvPr/>
        </p:nvPicPr>
        <p:blipFill>
          <a:blip r:embed="rId2"/>
          <a:stretch>
            <a:fillRect/>
          </a:stretch>
        </p:blipFill>
        <p:spPr>
          <a:xfrm>
            <a:off x="381000" y="590550"/>
            <a:ext cx="4527550" cy="3685215"/>
          </a:xfrm>
          <a:prstGeom prst="rect">
            <a:avLst/>
          </a:prstGeom>
        </p:spPr>
      </p:pic>
      <p:pic>
        <p:nvPicPr>
          <p:cNvPr id="10" name="Picture 9">
            <a:extLst>
              <a:ext uri="{FF2B5EF4-FFF2-40B4-BE49-F238E27FC236}">
                <a16:creationId xmlns:a16="http://schemas.microsoft.com/office/drawing/2014/main" id="{9A8544C2-849A-FC4F-9B61-7B0D2AF11585}"/>
              </a:ext>
            </a:extLst>
          </p:cNvPr>
          <p:cNvPicPr>
            <a:picLocks noChangeAspect="1"/>
          </p:cNvPicPr>
          <p:nvPr/>
        </p:nvPicPr>
        <p:blipFill>
          <a:blip r:embed="rId3"/>
          <a:stretch>
            <a:fillRect/>
          </a:stretch>
        </p:blipFill>
        <p:spPr>
          <a:xfrm>
            <a:off x="5037264" y="742950"/>
            <a:ext cx="3876179" cy="3124200"/>
          </a:xfrm>
          <a:prstGeom prst="rect">
            <a:avLst/>
          </a:prstGeom>
        </p:spPr>
      </p:pic>
    </p:spTree>
    <p:extLst>
      <p:ext uri="{BB962C8B-B14F-4D97-AF65-F5344CB8AC3E}">
        <p14:creationId xmlns:p14="http://schemas.microsoft.com/office/powerpoint/2010/main" val="13067000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Warehouse and Data Lake</a:t>
            </a:r>
            <a:endParaRPr lang="en-US" sz="2000" dirty="0"/>
          </a:p>
        </p:txBody>
      </p:sp>
      <p:pic>
        <p:nvPicPr>
          <p:cNvPr id="3" name="Picture 2">
            <a:extLst>
              <a:ext uri="{FF2B5EF4-FFF2-40B4-BE49-F238E27FC236}">
                <a16:creationId xmlns:a16="http://schemas.microsoft.com/office/drawing/2014/main" id="{502E913D-06C0-FE47-9D58-366E1D69DC7D}"/>
              </a:ext>
            </a:extLst>
          </p:cNvPr>
          <p:cNvPicPr>
            <a:picLocks noChangeAspect="1"/>
          </p:cNvPicPr>
          <p:nvPr/>
        </p:nvPicPr>
        <p:blipFill>
          <a:blip r:embed="rId2"/>
          <a:stretch>
            <a:fillRect/>
          </a:stretch>
        </p:blipFill>
        <p:spPr>
          <a:xfrm>
            <a:off x="914400" y="514350"/>
            <a:ext cx="6769038" cy="4091792"/>
          </a:xfrm>
          <a:prstGeom prst="rect">
            <a:avLst/>
          </a:prstGeom>
        </p:spPr>
      </p:pic>
    </p:spTree>
    <p:extLst>
      <p:ext uri="{BB962C8B-B14F-4D97-AF65-F5344CB8AC3E}">
        <p14:creationId xmlns:p14="http://schemas.microsoft.com/office/powerpoint/2010/main" val="23937864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defRPr/>
            </a:pPr>
            <a:r>
              <a:rPr lang="en-US">
                <a:ea typeface="+mj-ea"/>
              </a:rPr>
              <a:t>Data Warehousing</a:t>
            </a:r>
          </a:p>
        </p:txBody>
      </p:sp>
      <p:pic>
        <p:nvPicPr>
          <p:cNvPr id="921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554" y="885825"/>
            <a:ext cx="5974556" cy="29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90016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793067-CB1C-41CB-A8B1-A539B4C83578}"/>
              </a:ext>
            </a:extLst>
          </p:cNvPr>
          <p:cNvSpPr>
            <a:spLocks noGrp="1"/>
          </p:cNvSpPr>
          <p:nvPr>
            <p:ph idx="1"/>
          </p:nvPr>
        </p:nvSpPr>
        <p:spPr/>
        <p:txBody>
          <a:bodyPr/>
          <a:lstStyle/>
          <a:p>
            <a:r>
              <a:rPr lang="en-IN" dirty="0"/>
              <a:t>Common steps in data analytics</a:t>
            </a:r>
          </a:p>
          <a:p>
            <a:pPr lvl="1"/>
            <a:r>
              <a:rPr lang="en-IN" dirty="0"/>
              <a:t>Gather data from multiple sources into one location </a:t>
            </a:r>
          </a:p>
          <a:p>
            <a:pPr lvl="2"/>
            <a:r>
              <a:rPr lang="en-IN" dirty="0"/>
              <a:t>Data warehouses also integrated data into common schema</a:t>
            </a:r>
          </a:p>
          <a:p>
            <a:pPr lvl="2"/>
            <a:r>
              <a:rPr lang="en-IN" dirty="0"/>
              <a:t>Data often needs to be </a:t>
            </a:r>
            <a:r>
              <a:rPr lang="en-IN" b="1" dirty="0">
                <a:solidFill>
                  <a:srgbClr val="002060"/>
                </a:solidFill>
              </a:rPr>
              <a:t>extracted</a:t>
            </a:r>
            <a:r>
              <a:rPr lang="en-IN" dirty="0"/>
              <a:t> from source formats, </a:t>
            </a:r>
            <a:r>
              <a:rPr lang="en-IN" b="1" dirty="0">
                <a:solidFill>
                  <a:srgbClr val="002060"/>
                </a:solidFill>
              </a:rPr>
              <a:t>transformed</a:t>
            </a:r>
            <a:r>
              <a:rPr lang="en-IN" dirty="0"/>
              <a:t> to common schema, and </a:t>
            </a:r>
            <a:r>
              <a:rPr lang="en-IN" b="1" dirty="0">
                <a:solidFill>
                  <a:srgbClr val="002060"/>
                </a:solidFill>
              </a:rPr>
              <a:t>loaded</a:t>
            </a:r>
            <a:r>
              <a:rPr lang="en-IN" dirty="0"/>
              <a:t> into the data warehouse</a:t>
            </a:r>
          </a:p>
          <a:p>
            <a:pPr lvl="3"/>
            <a:r>
              <a:rPr lang="en-IN" dirty="0"/>
              <a:t>Can be done as </a:t>
            </a:r>
            <a:r>
              <a:rPr lang="en-IN" b="1" dirty="0">
                <a:solidFill>
                  <a:srgbClr val="002060"/>
                </a:solidFill>
              </a:rPr>
              <a:t>ETL (extract-transform-load)</a:t>
            </a:r>
            <a:r>
              <a:rPr lang="en-IN" dirty="0"/>
              <a:t>, or </a:t>
            </a:r>
            <a:r>
              <a:rPr lang="en-IN" b="1" dirty="0">
                <a:solidFill>
                  <a:srgbClr val="002060"/>
                </a:solidFill>
              </a:rPr>
              <a:t>ELT (extract-load-transform)</a:t>
            </a:r>
            <a:endParaRPr lang="en-IN" dirty="0"/>
          </a:p>
          <a:p>
            <a:pPr lvl="1"/>
            <a:r>
              <a:rPr lang="en-IN" dirty="0"/>
              <a:t>Generate aggregates and reports summarizing data</a:t>
            </a:r>
          </a:p>
          <a:p>
            <a:pPr lvl="2"/>
            <a:r>
              <a:rPr lang="en-IN" dirty="0"/>
              <a:t>Dashboards showing graphical charts/reports</a:t>
            </a:r>
          </a:p>
          <a:p>
            <a:pPr lvl="2"/>
            <a:r>
              <a:rPr lang="en-IN" b="1" dirty="0">
                <a:solidFill>
                  <a:srgbClr val="002060"/>
                </a:solidFill>
              </a:rPr>
              <a:t>Online analytical processing (OLAP) systems</a:t>
            </a:r>
            <a:r>
              <a:rPr lang="en-IN" b="1" dirty="0"/>
              <a:t> </a:t>
            </a:r>
            <a:r>
              <a:rPr lang="en-IN" dirty="0"/>
              <a:t>allow interactive querying</a:t>
            </a:r>
          </a:p>
          <a:p>
            <a:pPr lvl="2"/>
            <a:r>
              <a:rPr lang="en-IN" dirty="0"/>
              <a:t>Statistical analysis using tools such as R/SAS/SPSS</a:t>
            </a:r>
          </a:p>
          <a:p>
            <a:pPr lvl="3"/>
            <a:r>
              <a:rPr lang="en-IN" dirty="0"/>
              <a:t>Including extensions for parallel processing of big data</a:t>
            </a:r>
          </a:p>
          <a:p>
            <a:pPr lvl="1"/>
            <a:r>
              <a:rPr lang="en-IN" dirty="0"/>
              <a:t>Build </a:t>
            </a:r>
            <a:r>
              <a:rPr lang="en-IN" b="1" dirty="0">
                <a:solidFill>
                  <a:srgbClr val="002060"/>
                </a:solidFill>
              </a:rPr>
              <a:t>predictive models </a:t>
            </a:r>
            <a:r>
              <a:rPr lang="en-IN" dirty="0"/>
              <a:t>and use the models for decision making</a:t>
            </a:r>
          </a:p>
        </p:txBody>
      </p:sp>
      <p:sp>
        <p:nvSpPr>
          <p:cNvPr id="2" name="Title 1">
            <a:extLst>
              <a:ext uri="{FF2B5EF4-FFF2-40B4-BE49-F238E27FC236}">
                <a16:creationId xmlns:a16="http://schemas.microsoft.com/office/drawing/2014/main" id="{4902D5BF-5949-4E5F-80E3-1F603884552A}"/>
              </a:ext>
            </a:extLst>
          </p:cNvPr>
          <p:cNvSpPr>
            <a:spLocks noGrp="1"/>
          </p:cNvSpPr>
          <p:nvPr>
            <p:ph type="title"/>
          </p:nvPr>
        </p:nvSpPr>
        <p:spPr/>
        <p:txBody>
          <a:bodyPr/>
          <a:lstStyle/>
          <a:p>
            <a:r>
              <a:rPr lang="en-IN" dirty="0"/>
              <a:t>Overview (Cont.)</a:t>
            </a:r>
          </a:p>
        </p:txBody>
      </p:sp>
    </p:spTree>
    <p:extLst>
      <p:ext uri="{BB962C8B-B14F-4D97-AF65-F5344CB8AC3E}">
        <p14:creationId xmlns:p14="http://schemas.microsoft.com/office/powerpoint/2010/main" val="205449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8.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81245</TotalTime>
  <Words>7356</Words>
  <Application>Microsoft Office PowerPoint</Application>
  <PresentationFormat>On-screen Show (16:9)</PresentationFormat>
  <Paragraphs>796</Paragraphs>
  <Slides>104</Slides>
  <Notes>65</Notes>
  <HiddenSlides>5</HiddenSlides>
  <MMClips>0</MMClips>
  <ScaleCrop>false</ScaleCrop>
  <HeadingPairs>
    <vt:vector size="8" baseType="variant">
      <vt:variant>
        <vt:lpstr>Fonts Used</vt:lpstr>
      </vt:variant>
      <vt:variant>
        <vt:i4>14</vt:i4>
      </vt:variant>
      <vt:variant>
        <vt:lpstr>Theme</vt:lpstr>
      </vt:variant>
      <vt:variant>
        <vt:i4>8</vt:i4>
      </vt:variant>
      <vt:variant>
        <vt:lpstr>Embedded OLE Servers</vt:lpstr>
      </vt:variant>
      <vt:variant>
        <vt:i4>1</vt:i4>
      </vt:variant>
      <vt:variant>
        <vt:lpstr>Slide Titles</vt:lpstr>
      </vt:variant>
      <vt:variant>
        <vt:i4>104</vt:i4>
      </vt:variant>
    </vt:vector>
  </HeadingPairs>
  <TitlesOfParts>
    <vt:vector size="127" baseType="lpstr">
      <vt:lpstr>Amazon Ember</vt:lpstr>
      <vt:lpstr>Arial</vt:lpstr>
      <vt:lpstr>Arial Black</vt:lpstr>
      <vt:lpstr>Calibri</vt:lpstr>
      <vt:lpstr>Century Schoolbook</vt:lpstr>
      <vt:lpstr>Helvetica</vt:lpstr>
      <vt:lpstr>Monotype Sorts</vt:lpstr>
      <vt:lpstr>Museo For Dell</vt:lpstr>
      <vt:lpstr>Museo For Dell 300</vt:lpstr>
      <vt:lpstr>Museo Sans For Dell</vt:lpstr>
      <vt:lpstr>Times New Roman</vt:lpstr>
      <vt:lpstr>Trebuchet MS</vt:lpstr>
      <vt:lpstr>Webdings</vt:lpstr>
      <vt:lpstr>Wingdings</vt:lpstr>
      <vt:lpstr>Office Theme</vt:lpstr>
      <vt:lpstr>Dell_16x9_Template</vt:lpstr>
      <vt:lpstr>3_Office Theme</vt:lpstr>
      <vt:lpstr>1_Office Theme</vt:lpstr>
      <vt:lpstr>5_db-5-grey</vt:lpstr>
      <vt:lpstr>2_Office Theme</vt:lpstr>
      <vt:lpstr>1_db</vt:lpstr>
      <vt:lpstr>2_db-5-grey</vt:lpstr>
      <vt:lpstr>Equation</vt:lpstr>
      <vt:lpstr>PowerPoint Presentation</vt:lpstr>
      <vt:lpstr>PowerPoint Presentation</vt:lpstr>
      <vt:lpstr>Contents</vt:lpstr>
      <vt:lpstr>PowerPoint Presentation</vt:lpstr>
      <vt:lpstr>Types of Database Application  </vt:lpstr>
      <vt:lpstr>Homework 3A – Laying the Foundation</vt:lpstr>
      <vt:lpstr>PowerPoint Presentation</vt:lpstr>
      <vt:lpstr>Basic Concepts</vt:lpstr>
      <vt:lpstr>Ordered Indices</vt:lpstr>
      <vt:lpstr>Dense Index Files</vt:lpstr>
      <vt:lpstr>Dense Index Files (Cont.)</vt:lpstr>
      <vt:lpstr>Sparse Index Files</vt:lpstr>
      <vt:lpstr>Sparse Index Files (Cont.)</vt:lpstr>
      <vt:lpstr>Secondary Indices Example</vt:lpstr>
      <vt:lpstr>Clustering vs Nonclustering Indices</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Show the Simulator</vt:lpstr>
      <vt:lpstr>PowerPoint Presentation</vt:lpstr>
      <vt:lpstr>Static Hashing</vt:lpstr>
      <vt:lpstr>Handling of Bucket Overflows (Cont.)</vt:lpstr>
      <vt:lpstr>Example of Hash File Organization </vt:lpstr>
      <vt:lpstr>Deficiencies of Static Hashing</vt:lpstr>
      <vt:lpstr>Show the Simulator</vt:lpstr>
      <vt:lpstr>PowerPoint Presentation</vt:lpstr>
      <vt:lpstr>PowerPoint Presentation</vt:lpstr>
      <vt:lpstr>Query Compilation</vt:lpstr>
      <vt:lpstr>Parsing and Execution</vt:lpstr>
      <vt:lpstr>Query Processing Overview</vt:lpstr>
      <vt:lpstr>PowerPoint Presentation</vt:lpstr>
      <vt:lpstr>Chapter 15:  Query Processing</vt:lpstr>
      <vt:lpstr>Basic Steps in Query Processing</vt:lpstr>
      <vt:lpstr>Basic Steps in Query Processing (Cont.)</vt:lpstr>
      <vt:lpstr>Basic Steps in Query Processing: Optimization</vt:lpstr>
      <vt:lpstr>Basic Steps: Optimization (Cont.)</vt:lpstr>
      <vt:lpstr>Measures of Query Cost</vt:lpstr>
      <vt:lpstr>Measures of Query Cost</vt:lpstr>
      <vt:lpstr>Measures of Query Cost (Cont.)</vt:lpstr>
      <vt:lpstr>Join Operation</vt:lpstr>
      <vt:lpstr>Nested-Loop Join</vt:lpstr>
      <vt:lpstr>Indexed Nested-Loop Join</vt:lpstr>
      <vt:lpstr>Merge-Join</vt:lpstr>
      <vt:lpstr>Merge-Join (Cont.)</vt:lpstr>
      <vt:lpstr>Hash-Join</vt:lpstr>
      <vt:lpstr>Hash-Join (Cont.)</vt:lpstr>
      <vt:lpstr>Hash-Join (Cont.)</vt:lpstr>
      <vt:lpstr>Hash-Join Algorithm</vt:lpstr>
      <vt:lpstr>Hash-Join algorithm (Cont.)</vt:lpstr>
      <vt:lpstr>Other Operations</vt:lpstr>
      <vt:lpstr>Other Operations : Aggregation</vt:lpstr>
      <vt:lpstr>Evaluation of Expressions</vt:lpstr>
      <vt:lpstr>Materialization</vt:lpstr>
      <vt:lpstr>Materialization (Cont.)</vt:lpstr>
      <vt:lpstr>Pipelining</vt:lpstr>
      <vt:lpstr>Pipelining (Cont.)</vt:lpstr>
      <vt:lpstr>Pipelining (Cont.)</vt:lpstr>
      <vt:lpstr>PowerPoint Presentation</vt:lpstr>
      <vt:lpstr>PowerPoint Presentation</vt:lpstr>
      <vt:lpstr>Features of Good Relational Designs</vt:lpstr>
      <vt:lpstr>Evil’s of Redundancy</vt:lpstr>
      <vt:lpstr>A Combined Schema Without Repetition</vt:lpstr>
      <vt:lpstr>Decomposition</vt:lpstr>
      <vt:lpstr>A Lossy Decomposition</vt:lpstr>
      <vt:lpstr>Lossless Decomposition</vt:lpstr>
      <vt:lpstr>Example of Lossless Decomposition </vt:lpstr>
      <vt:lpstr>Wide Flat Tables</vt:lpstr>
      <vt:lpstr>Normalization Theory</vt:lpstr>
      <vt:lpstr>PowerPoint Presentation</vt:lpstr>
      <vt:lpstr>Data Modeling Concepts and REST</vt:lpstr>
      <vt:lpstr>REST and Resources</vt:lpstr>
      <vt:lpstr>URLs</vt:lpstr>
      <vt:lpstr>URL Mappings</vt:lpstr>
      <vt:lpstr>Simplistic, Conceptual Mapping (Examples)</vt:lpstr>
      <vt:lpstr>PUT, DELETE, UPDATE</vt:lpstr>
      <vt:lpstr>Simplistic, Conceptual Mapping (Examples)</vt:lpstr>
      <vt:lpstr>SOLID (SW) Design Principle</vt:lpstr>
      <vt:lpstr>PowerPoint Presentation</vt:lpstr>
      <vt:lpstr>Target Application/Project(s) – Reminder</vt:lpstr>
      <vt:lpstr>Target Application/Project – Reminder (Lecture 1)</vt:lpstr>
      <vt:lpstr>PowerPoint Presentation</vt:lpstr>
      <vt:lpstr>Problem Statement – Modified (Lecture 1 Reminder)</vt:lpstr>
      <vt:lpstr>Web Application – Operational System</vt:lpstr>
      <vt:lpstr>User Story</vt:lpstr>
      <vt:lpstr>Simple Example – A Resource</vt:lpstr>
      <vt:lpstr>CRUD (https://en.wikipedia.org/wiki/Create,_read,_update_and_delete)</vt:lpstr>
      <vt:lpstr>REST API Definition</vt:lpstr>
      <vt:lpstr>PowerPoint Presentation</vt:lpstr>
      <vt:lpstr>Analysis System – Fantasy Baseball Concept</vt:lpstr>
      <vt:lpstr>Enterprise Information Integration</vt:lpstr>
      <vt:lpstr>Data Warehouse and Data Lake</vt:lpstr>
      <vt:lpstr>Data Warehousing</vt:lpstr>
      <vt:lpstr>Overview (Cont.)</vt:lpstr>
      <vt:lpstr>ETL Concepts</vt:lpstr>
      <vt:lpstr>MapReduce</vt:lpstr>
      <vt:lpstr>Algebraic Operations</vt:lpstr>
      <vt:lpstr>Spark</vt:lpstr>
      <vt:lpstr>Mapping to HW3a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609</cp:revision>
  <cp:lastPrinted>2021-09-23T10:10:07Z</cp:lastPrinted>
  <dcterms:created xsi:type="dcterms:W3CDTF">2010-04-12T23:12:02Z</dcterms:created>
  <dcterms:modified xsi:type="dcterms:W3CDTF">2021-11-19T09:31:33Z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